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  <p:sldMasterId id="2147483994" r:id="rId2"/>
    <p:sldMasterId id="2147484006" r:id="rId3"/>
    <p:sldMasterId id="2147484032" r:id="rId4"/>
  </p:sldMasterIdLst>
  <p:notesMasterIdLst>
    <p:notesMasterId r:id="rId50"/>
  </p:notesMasterIdLst>
  <p:sldIdLst>
    <p:sldId id="256" r:id="rId5"/>
    <p:sldId id="315" r:id="rId6"/>
    <p:sldId id="311" r:id="rId7"/>
    <p:sldId id="314" r:id="rId8"/>
    <p:sldId id="317" r:id="rId9"/>
    <p:sldId id="313" r:id="rId10"/>
    <p:sldId id="312" r:id="rId11"/>
    <p:sldId id="319" r:id="rId12"/>
    <p:sldId id="290" r:id="rId13"/>
    <p:sldId id="291" r:id="rId14"/>
    <p:sldId id="258" r:id="rId15"/>
    <p:sldId id="292" r:id="rId16"/>
    <p:sldId id="323" r:id="rId17"/>
    <p:sldId id="322" r:id="rId18"/>
    <p:sldId id="325" r:id="rId19"/>
    <p:sldId id="327" r:id="rId20"/>
    <p:sldId id="293" r:id="rId21"/>
    <p:sldId id="329" r:id="rId22"/>
    <p:sldId id="294" r:id="rId23"/>
    <p:sldId id="359" r:id="rId24"/>
    <p:sldId id="333" r:id="rId25"/>
    <p:sldId id="334" r:id="rId26"/>
    <p:sldId id="269" r:id="rId27"/>
    <p:sldId id="296" r:id="rId28"/>
    <p:sldId id="297" r:id="rId29"/>
    <p:sldId id="298" r:id="rId30"/>
    <p:sldId id="299" r:id="rId31"/>
    <p:sldId id="279" r:id="rId32"/>
    <p:sldId id="335" r:id="rId33"/>
    <p:sldId id="337" r:id="rId34"/>
    <p:sldId id="340" r:id="rId35"/>
    <p:sldId id="339" r:id="rId36"/>
    <p:sldId id="343" r:id="rId37"/>
    <p:sldId id="345" r:id="rId38"/>
    <p:sldId id="347" r:id="rId39"/>
    <p:sldId id="349" r:id="rId40"/>
    <p:sldId id="350" r:id="rId41"/>
    <p:sldId id="352" r:id="rId42"/>
    <p:sldId id="354" r:id="rId43"/>
    <p:sldId id="283" r:id="rId44"/>
    <p:sldId id="300" r:id="rId45"/>
    <p:sldId id="356" r:id="rId46"/>
    <p:sldId id="309" r:id="rId47"/>
    <p:sldId id="289" r:id="rId48"/>
    <p:sldId id="357" r:id="rId49"/>
  </p:sldIdLst>
  <p:sldSz cx="9144000" cy="7921625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3333FF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2034" y="84"/>
      </p:cViewPr>
      <p:guideLst>
        <p:guide orient="horz" pos="2160"/>
        <p:guide pos="2880"/>
        <p:guide orient="horz" pos="249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0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служащих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2005</c:v>
                </c:pt>
                <c:pt idx="1">
                  <c:v>2011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84</c:v>
                </c:pt>
                <c:pt idx="1">
                  <c:v>82</c:v>
                </c:pt>
                <c:pt idx="2">
                  <c:v>66</c:v>
                </c:pt>
                <c:pt idx="3">
                  <c:v>66</c:v>
                </c:pt>
                <c:pt idx="4">
                  <c:v>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9964312"/>
        <c:axId val="209965096"/>
        <c:axId val="0"/>
      </c:bar3DChart>
      <c:catAx>
        <c:axId val="209964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9965096"/>
        <c:crosses val="autoZero"/>
        <c:auto val="1"/>
        <c:lblAlgn val="ctr"/>
        <c:lblOffset val="100"/>
        <c:noMultiLvlLbl val="0"/>
      </c:catAx>
      <c:valAx>
        <c:axId val="209965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09964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8874191365360571"/>
          <c:y val="2.5915098031845631E-2"/>
          <c:w val="0.30310552278127328"/>
          <c:h val="0.114749364711765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 smtClean="0">
                <a:solidFill>
                  <a:srgbClr val="3333FF"/>
                </a:solidFill>
              </a:rPr>
              <a:t>Качество отдыха </a:t>
            </a:r>
          </a:p>
          <a:p>
            <a:pPr>
              <a:defRPr/>
            </a:pPr>
            <a:r>
              <a:rPr lang="ru-RU" sz="2000" dirty="0" smtClean="0">
                <a:solidFill>
                  <a:srgbClr val="3333FF"/>
                </a:solidFill>
              </a:rPr>
              <a:t>в 2014-2015 гг.</a:t>
            </a:r>
            <a:endParaRPr lang="ru-RU" sz="2000" dirty="0">
              <a:solidFill>
                <a:srgbClr val="3333FF"/>
              </a:solidFill>
            </a:endParaRPr>
          </a:p>
        </c:rich>
      </c:tx>
      <c:layout>
        <c:manualLayout>
          <c:xMode val="edge"/>
          <c:yMode val="edge"/>
          <c:x val="0.2285650937083864"/>
          <c:y val="1.481471112479819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выраженный ОЭ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339622641509448E-3"/>
                  <c:y val="8.46554921417040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1446540880503758E-3"/>
                  <c:y val="8.46554921417046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433962264150944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92.8</c:v>
                </c:pt>
                <c:pt idx="1">
                  <c:v>93.1</c:v>
                </c:pt>
                <c:pt idx="2">
                  <c:v>88.5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слабый ОЭ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6.7</c:v>
                </c:pt>
                <c:pt idx="1">
                  <c:v>6.6</c:v>
                </c:pt>
                <c:pt idx="2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отсутствие ОЭ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8867924528301886E-2"/>
                  <c:y val="-1.693109842834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5157232704402534E-2"/>
                  <c:y val="-1.69310984283407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867924528301886E-2"/>
                  <c:y val="-2.53966476425112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3333FF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2014</c:v>
                </c:pt>
                <c:pt idx="1">
                  <c:v>2015</c:v>
                </c:pt>
                <c:pt idx="2">
                  <c:v>РФ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0.5</c:v>
                </c:pt>
                <c:pt idx="1">
                  <c:v>0.30000000000000016</c:v>
                </c:pt>
                <c:pt idx="2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637768"/>
        <c:axId val="213638160"/>
        <c:axId val="0"/>
      </c:bar3DChart>
      <c:catAx>
        <c:axId val="213637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3638160"/>
        <c:crosses val="autoZero"/>
        <c:auto val="1"/>
        <c:lblAlgn val="ctr"/>
        <c:lblOffset val="100"/>
        <c:noMultiLvlLbl val="0"/>
      </c:catAx>
      <c:valAx>
        <c:axId val="21363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637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010597731887315"/>
          <c:y val="0.78329635488115557"/>
          <c:w val="0.53211484177685309"/>
          <c:h val="0.20188893399404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24</c:v>
                </c:pt>
                <c:pt idx="1">
                  <c:v>24</c:v>
                </c:pt>
                <c:pt idx="2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Высшее образование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</c:v>
                </c:pt>
                <c:pt idx="1">
                  <c:v>66</c:v>
                </c:pt>
                <c:pt idx="2">
                  <c:v>66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2011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82</c:v>
                </c:pt>
                <c:pt idx="1">
                  <c:v>66</c:v>
                </c:pt>
                <c:pt idx="2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9963528"/>
        <c:axId val="209964704"/>
        <c:axId val="209338536"/>
      </c:bar3DChart>
      <c:catAx>
        <c:axId val="209963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9964704"/>
        <c:crosses val="autoZero"/>
        <c:auto val="1"/>
        <c:lblAlgn val="ctr"/>
        <c:lblOffset val="100"/>
        <c:noMultiLvlLbl val="0"/>
      </c:catAx>
      <c:valAx>
        <c:axId val="2099647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9963528"/>
        <c:crosses val="autoZero"/>
        <c:crossBetween val="between"/>
      </c:valAx>
      <c:serAx>
        <c:axId val="209338536"/>
        <c:scaling>
          <c:orientation val="minMax"/>
        </c:scaling>
        <c:delete val="1"/>
        <c:axPos val="b"/>
        <c:majorTickMark val="none"/>
        <c:minorTickMark val="none"/>
        <c:tickLblPos val="none"/>
        <c:crossAx val="20996470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Служебные проверки </a:t>
            </a:r>
          </a:p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sz="1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 2014-2015 гг.</a:t>
            </a:r>
            <a:endParaRPr lang="ru-RU" sz="1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20374457939972976"/>
          <c:y val="1.23455926039985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привлеченных к ответственности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проверок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2014</c:v>
                </c:pt>
                <c:pt idx="1">
                  <c:v>2015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8880464"/>
        <c:axId val="208877328"/>
        <c:axId val="210162584"/>
      </c:bar3DChart>
      <c:catAx>
        <c:axId val="208880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877328"/>
        <c:crosses val="autoZero"/>
        <c:auto val="1"/>
        <c:lblAlgn val="ctr"/>
        <c:lblOffset val="100"/>
        <c:noMultiLvlLbl val="0"/>
      </c:catAx>
      <c:valAx>
        <c:axId val="208877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08880464"/>
        <c:crosses val="autoZero"/>
        <c:crossBetween val="between"/>
      </c:valAx>
      <c:serAx>
        <c:axId val="210162584"/>
        <c:scaling>
          <c:orientation val="minMax"/>
        </c:scaling>
        <c:delete val="1"/>
        <c:axPos val="b"/>
        <c:majorTickMark val="out"/>
        <c:minorTickMark val="none"/>
        <c:tickLblPos val="none"/>
        <c:crossAx val="208877328"/>
        <c:crosses val="autoZero"/>
      </c:serAx>
    </c:plotArea>
    <c:legend>
      <c:legendPos val="b"/>
      <c:layout/>
      <c:overlay val="0"/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Структура дисциплинарных правонарушений за 2015 год</a:t>
            </a:r>
            <a:endParaRPr lang="ru-RU" sz="1800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1073645694408345"/>
          <c:y val="1.0677298004648403E-2"/>
        </c:manualLayout>
      </c:layout>
      <c:overlay val="0"/>
    </c:title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ФЗ № 294</c:v>
                </c:pt>
                <c:pt idx="1">
                  <c:v>ФЗ № 59</c:v>
                </c:pt>
                <c:pt idx="2">
                  <c:v>КоАП РФ</c:v>
                </c:pt>
                <c:pt idx="3">
                  <c:v>иное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4</c:v>
                </c:pt>
                <c:pt idx="2">
                  <c:v>2</c:v>
                </c:pt>
                <c:pt idx="3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ФЗ № 294</c:v>
                </c:pt>
                <c:pt idx="1">
                  <c:v>ФЗ № 59</c:v>
                </c:pt>
                <c:pt idx="2">
                  <c:v>КоАП РФ</c:v>
                </c:pt>
                <c:pt idx="3">
                  <c:v>иное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8875760"/>
        <c:axId val="208877720"/>
        <c:axId val="208349672"/>
      </c:bar3DChart>
      <c:catAx>
        <c:axId val="20887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877720"/>
        <c:crosses val="autoZero"/>
        <c:auto val="1"/>
        <c:lblAlgn val="ctr"/>
        <c:lblOffset val="100"/>
        <c:noMultiLvlLbl val="0"/>
      </c:catAx>
      <c:valAx>
        <c:axId val="20887772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208875760"/>
        <c:crosses val="autoZero"/>
        <c:crossBetween val="between"/>
      </c:valAx>
      <c:serAx>
        <c:axId val="208349672"/>
        <c:scaling>
          <c:orientation val="minMax"/>
        </c:scaling>
        <c:delete val="1"/>
        <c:axPos val="b"/>
        <c:majorTickMark val="none"/>
        <c:minorTickMark val="none"/>
        <c:tickLblPos val="none"/>
        <c:crossAx val="208877720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плановые проверки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796</c:v>
                </c:pt>
                <c:pt idx="1">
                  <c:v>671</c:v>
                </c:pt>
                <c:pt idx="2">
                  <c:v>698</c:v>
                </c:pt>
                <c:pt idx="3">
                  <c:v>615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внеплановые проверки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965</c:v>
                </c:pt>
                <c:pt idx="1">
                  <c:v>924</c:v>
                </c:pt>
                <c:pt idx="2">
                  <c:v>1071</c:v>
                </c:pt>
                <c:pt idx="3">
                  <c:v>964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208880072"/>
        <c:axId val="208874192"/>
        <c:axId val="208349248"/>
      </c:bar3DChart>
      <c:catAx>
        <c:axId val="208880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874192"/>
        <c:crosses val="autoZero"/>
        <c:auto val="1"/>
        <c:lblAlgn val="ctr"/>
        <c:lblOffset val="100"/>
        <c:noMultiLvlLbl val="0"/>
      </c:catAx>
      <c:valAx>
        <c:axId val="2088741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208880072"/>
        <c:crosses val="autoZero"/>
        <c:crossBetween val="between"/>
      </c:valAx>
      <c:serAx>
        <c:axId val="208349248"/>
        <c:scaling>
          <c:orientation val="minMax"/>
        </c:scaling>
        <c:delete val="1"/>
        <c:axPos val="b"/>
        <c:majorTickMark val="out"/>
        <c:minorTickMark val="none"/>
        <c:tickLblPos val="none"/>
        <c:crossAx val="208874192"/>
        <c:crosses val="autoZero"/>
      </c:ser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190"/>
      <c:depthPercent val="7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5205580059392609E-2"/>
          <c:y val="3.4631440625427626E-2"/>
          <c:w val="0.94567939254240696"/>
          <c:h val="0.6233052365292917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Основания проведения внеплановых проверок в 2015 году</c:v>
                </c:pt>
              </c:strCache>
            </c:strRef>
          </c:tx>
          <c:dPt>
            <c:idx val="0"/>
            <c:bubble3D val="0"/>
            <c:explosion val="8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explosion val="13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explosion val="1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explosion val="1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Lbls>
            <c:dLbl>
              <c:idx val="2"/>
              <c:layout>
                <c:manualLayout>
                  <c:x val="2.3176274065156741E-2"/>
                  <c:y val="-4.1579896069103475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655496141176076E-2"/>
                  <c:y val="-1.479138087105843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проверка предписания</c:v>
                </c:pt>
                <c:pt idx="1">
                  <c:v>нарушение прав потребителей</c:v>
                </c:pt>
                <c:pt idx="2">
                  <c:v>возникновение угрозы вреда жизни</c:v>
                </c:pt>
                <c:pt idx="3">
                  <c:v>поручения Правительства РФ</c:v>
                </c:pt>
                <c:pt idx="4">
                  <c:v>требование прокуратуры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51.6</c:v>
                </c:pt>
                <c:pt idx="1">
                  <c:v>16.8</c:v>
                </c:pt>
                <c:pt idx="2">
                  <c:v>1.2</c:v>
                </c:pt>
                <c:pt idx="3">
                  <c:v>30.2</c:v>
                </c:pt>
                <c:pt idx="4">
                  <c:v>0.2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>
      <a:outerShdw blurRad="50800" dist="50800" dir="5400000" sx="109000" sy="109000" algn="ctr" rotWithShape="0">
        <a:srgbClr val="000000">
          <a:alpha val="66000"/>
        </a:srgbClr>
      </a:outerShdw>
    </a:effectLst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Кол-во составленных протоколов</a:t>
            </a:r>
          </a:p>
        </c:rich>
      </c:tx>
      <c:layout>
        <c:manualLayout>
          <c:xMode val="edge"/>
          <c:yMode val="edge"/>
          <c:x val="0.19423649897486148"/>
          <c:y val="1.7486113266626982E-2"/>
        </c:manualLayout>
      </c:layout>
      <c:overlay val="0"/>
    </c:title>
    <c:autoTitleDeleted val="0"/>
    <c:view3D>
      <c:rotX val="50"/>
      <c:hPercent val="130"/>
      <c:rotY val="0"/>
      <c:depthPercent val="260"/>
      <c:rAngAx val="0"/>
      <c:perspective val="5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составленных протоколов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составлено Роспотребнадзором</c:v>
                </c:pt>
                <c:pt idx="1">
                  <c:v>поступило из других органов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2003</c:v>
                </c:pt>
                <c:pt idx="1">
                  <c:v>510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b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        </a:t>
            </a:r>
            <a:r>
              <a:rPr lang="ru-RU" sz="1800" dirty="0" smtClean="0">
                <a:solidFill>
                  <a:srgbClr val="3333FF"/>
                </a:solidFill>
              </a:rPr>
              <a:t>% </a:t>
            </a:r>
            <a:r>
              <a:rPr lang="ru-RU" sz="1800" dirty="0">
                <a:solidFill>
                  <a:srgbClr val="3333FF"/>
                </a:solidFill>
              </a:rPr>
              <a:t>постановлений в </a:t>
            </a:r>
            <a:r>
              <a:rPr lang="ru-RU" sz="1800" dirty="0" smtClean="0">
                <a:solidFill>
                  <a:srgbClr val="3333FF"/>
                </a:solidFill>
              </a:rPr>
              <a:t>      отношении </a:t>
            </a:r>
            <a:r>
              <a:rPr lang="ru-RU" sz="1800" dirty="0">
                <a:solidFill>
                  <a:srgbClr val="3333FF"/>
                </a:solidFill>
              </a:rPr>
              <a:t>ЮЛ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% постановлений в отношении ЮЛ</c:v>
                </c:pt>
              </c:strCache>
            </c:strRef>
          </c:tx>
          <c:spPr>
            <a:solidFill>
              <a:srgbClr val="8064A2"/>
            </a:solidFill>
            <a:ln w="114300" cap="flat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>
              <a:outerShdw blurRad="50800" dist="50800" dir="5400000" algn="ctr" rotWithShape="0">
                <a:schemeClr val="tx2">
                  <a:lumMod val="60000"/>
                  <a:lumOff val="40000"/>
                </a:scheme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0" h="0"/>
              <a:bevelB w="0" h="31750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763640"/>
        <c:axId val="211765600"/>
        <c:axId val="0"/>
      </c:bar3DChart>
      <c:catAx>
        <c:axId val="211763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1765600"/>
        <c:crosses val="autoZero"/>
        <c:auto val="1"/>
        <c:lblAlgn val="ctr"/>
        <c:lblOffset val="100"/>
        <c:noMultiLvlLbl val="0"/>
      </c:catAx>
      <c:valAx>
        <c:axId val="2117656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1763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rgbClr val="3333FF"/>
                </a:solidFill>
              </a:rPr>
              <a:t>Организации отдыха и оздоровления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  <c:spPr>
        <a:noFill/>
        <a:ln w="6350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6350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2034585255726345E-2"/>
          <c:y val="0.13624841681009625"/>
          <c:w val="0.90431773267966409"/>
          <c:h val="0.681872952770234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Организации отдыха и оздоровления 2015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p3d/>
            </c:spPr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Pt>
            <c:idx val="5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3333FF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6350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3"/>
                <c:pt idx="0">
                  <c:v>загородных стационарных</c:v>
                </c:pt>
                <c:pt idx="1">
                  <c:v>детские санатории</c:v>
                </c:pt>
                <c:pt idx="2">
                  <c:v>дневные лагеря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7.1187336022493233E-2"/>
          <c:y val="0.71502332369848565"/>
          <c:w val="0.8509086597215697"/>
          <c:h val="0.2194196188375000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891E1C-7251-4484-997C-95D8082DA595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48E8E7-2D1B-4CB7-AC07-9826B56F359F}">
      <dgm:prSet phldrT="[Текст]"/>
      <dgm:spPr/>
      <dgm:t>
        <a:bodyPr/>
        <a:lstStyle/>
        <a:p>
          <a:r>
            <a:rPr lang="ru-RU" dirty="0" smtClean="0"/>
            <a:t>Проведено 6 заседаний комиссии</a:t>
          </a:r>
          <a:endParaRPr lang="ru-RU" dirty="0"/>
        </a:p>
      </dgm:t>
    </dgm:pt>
    <dgm:pt modelId="{076FFD3F-2C90-48D1-A893-295DB33CC819}" type="parTrans" cxnId="{787CEE3F-9A73-47CC-9BFD-61AAB64FCDF7}">
      <dgm:prSet/>
      <dgm:spPr/>
      <dgm:t>
        <a:bodyPr/>
        <a:lstStyle/>
        <a:p>
          <a:endParaRPr lang="ru-RU"/>
        </a:p>
      </dgm:t>
    </dgm:pt>
    <dgm:pt modelId="{7D777CE7-E5BF-4129-BE2C-D2D1521197C4}" type="sibTrans" cxnId="{787CEE3F-9A73-47CC-9BFD-61AAB64FCDF7}">
      <dgm:prSet/>
      <dgm:spPr/>
      <dgm:t>
        <a:bodyPr/>
        <a:lstStyle/>
        <a:p>
          <a:endParaRPr lang="ru-RU"/>
        </a:p>
      </dgm:t>
    </dgm:pt>
    <dgm:pt modelId="{C200C894-38A4-4E0E-9318-E5C5906FD6DD}">
      <dgm:prSet phldrT="[Текст]"/>
      <dgm:spPr/>
      <dgm:t>
        <a:bodyPr/>
        <a:lstStyle/>
        <a:p>
          <a:r>
            <a:rPr lang="ru-RU" dirty="0" smtClean="0"/>
            <a:t>Рассмотрено 8 материалов, касающихся дачи согласия на замещение должности в коммерческой или некоммерческой организации бывших госслужащих и выполнение Плана противодействия коррупции</a:t>
          </a:r>
          <a:endParaRPr lang="ru-RU" dirty="0"/>
        </a:p>
      </dgm:t>
    </dgm:pt>
    <dgm:pt modelId="{0F8A6323-E9BF-4240-B68F-E9D5B9E647A0}" type="parTrans" cxnId="{7F117611-862D-4914-92F5-17464AA8303F}">
      <dgm:prSet/>
      <dgm:spPr/>
      <dgm:t>
        <a:bodyPr/>
        <a:lstStyle/>
        <a:p>
          <a:endParaRPr lang="ru-RU"/>
        </a:p>
      </dgm:t>
    </dgm:pt>
    <dgm:pt modelId="{BD5BE647-8EED-4731-8EB0-87D6DFA90420}" type="sibTrans" cxnId="{7F117611-862D-4914-92F5-17464AA8303F}">
      <dgm:prSet/>
      <dgm:spPr/>
      <dgm:t>
        <a:bodyPr/>
        <a:lstStyle/>
        <a:p>
          <a:endParaRPr lang="ru-RU"/>
        </a:p>
      </dgm:t>
    </dgm:pt>
    <dgm:pt modelId="{85B2E0DF-678B-45C2-AF92-36347ACC78CC}" type="pres">
      <dgm:prSet presAssocID="{F6891E1C-7251-4484-997C-95D8082DA595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3F3CE1-ECE2-4A69-AF09-7C93FACD35E5}" type="pres">
      <dgm:prSet presAssocID="{F6891E1C-7251-4484-997C-95D8082DA595}" presName="arrow" presStyleLbl="bgShp" presStyleIdx="0" presStyleCnt="1"/>
      <dgm:spPr/>
    </dgm:pt>
    <dgm:pt modelId="{35C43C5C-6A0E-4499-B09F-652FBB2661BD}" type="pres">
      <dgm:prSet presAssocID="{F6891E1C-7251-4484-997C-95D8082DA595}" presName="linearProcess" presStyleCnt="0"/>
      <dgm:spPr/>
    </dgm:pt>
    <dgm:pt modelId="{554D6E3C-81CE-4875-B724-3638ECB38C0E}" type="pres">
      <dgm:prSet presAssocID="{AC48E8E7-2D1B-4CB7-AC07-9826B56F359F}" presName="textNode" presStyleLbl="node1" presStyleIdx="0" presStyleCnt="2" custLinFactNeighborX="-23952" custLinFactNeighborY="1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EEA4E-068E-4837-A97B-F3BA9AA05744}" type="pres">
      <dgm:prSet presAssocID="{7D777CE7-E5BF-4129-BE2C-D2D1521197C4}" presName="sibTrans" presStyleCnt="0"/>
      <dgm:spPr/>
    </dgm:pt>
    <dgm:pt modelId="{079D8E6A-A379-4731-A480-6C11BEF568F9}" type="pres">
      <dgm:prSet presAssocID="{C200C894-38A4-4E0E-9318-E5C5906FD6DD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B320F9-095C-462F-B24D-F2B89A072480}" type="presOf" srcId="{C200C894-38A4-4E0E-9318-E5C5906FD6DD}" destId="{079D8E6A-A379-4731-A480-6C11BEF568F9}" srcOrd="0" destOrd="0" presId="urn:microsoft.com/office/officeart/2005/8/layout/hProcess9"/>
    <dgm:cxn modelId="{C16DABAF-4E58-4E21-943E-6B81B8536BF2}" type="presOf" srcId="{F6891E1C-7251-4484-997C-95D8082DA595}" destId="{85B2E0DF-678B-45C2-AF92-36347ACC78CC}" srcOrd="0" destOrd="0" presId="urn:microsoft.com/office/officeart/2005/8/layout/hProcess9"/>
    <dgm:cxn modelId="{787CEE3F-9A73-47CC-9BFD-61AAB64FCDF7}" srcId="{F6891E1C-7251-4484-997C-95D8082DA595}" destId="{AC48E8E7-2D1B-4CB7-AC07-9826B56F359F}" srcOrd="0" destOrd="0" parTransId="{076FFD3F-2C90-48D1-A893-295DB33CC819}" sibTransId="{7D777CE7-E5BF-4129-BE2C-D2D1521197C4}"/>
    <dgm:cxn modelId="{A64E6F42-E8C8-4904-A6E2-418CE78B148E}" type="presOf" srcId="{AC48E8E7-2D1B-4CB7-AC07-9826B56F359F}" destId="{554D6E3C-81CE-4875-B724-3638ECB38C0E}" srcOrd="0" destOrd="0" presId="urn:microsoft.com/office/officeart/2005/8/layout/hProcess9"/>
    <dgm:cxn modelId="{7F117611-862D-4914-92F5-17464AA8303F}" srcId="{F6891E1C-7251-4484-997C-95D8082DA595}" destId="{C200C894-38A4-4E0E-9318-E5C5906FD6DD}" srcOrd="1" destOrd="0" parTransId="{0F8A6323-E9BF-4240-B68F-E9D5B9E647A0}" sibTransId="{BD5BE647-8EED-4731-8EB0-87D6DFA90420}"/>
    <dgm:cxn modelId="{6BE4CA36-F6B1-42F5-A88D-D8325475FE17}" type="presParOf" srcId="{85B2E0DF-678B-45C2-AF92-36347ACC78CC}" destId="{AD3F3CE1-ECE2-4A69-AF09-7C93FACD35E5}" srcOrd="0" destOrd="0" presId="urn:microsoft.com/office/officeart/2005/8/layout/hProcess9"/>
    <dgm:cxn modelId="{BA2AE495-45EA-4040-97E4-6CD7DA00622E}" type="presParOf" srcId="{85B2E0DF-678B-45C2-AF92-36347ACC78CC}" destId="{35C43C5C-6A0E-4499-B09F-652FBB2661BD}" srcOrd="1" destOrd="0" presId="urn:microsoft.com/office/officeart/2005/8/layout/hProcess9"/>
    <dgm:cxn modelId="{B7AD9714-C12F-4214-A1C9-4B6062544362}" type="presParOf" srcId="{35C43C5C-6A0E-4499-B09F-652FBB2661BD}" destId="{554D6E3C-81CE-4875-B724-3638ECB38C0E}" srcOrd="0" destOrd="0" presId="urn:microsoft.com/office/officeart/2005/8/layout/hProcess9"/>
    <dgm:cxn modelId="{8F5846CC-92D4-4DB6-8F6A-1AEB4D0AB6C0}" type="presParOf" srcId="{35C43C5C-6A0E-4499-B09F-652FBB2661BD}" destId="{096EEA4E-068E-4837-A97B-F3BA9AA05744}" srcOrd="1" destOrd="0" presId="urn:microsoft.com/office/officeart/2005/8/layout/hProcess9"/>
    <dgm:cxn modelId="{7407FFD4-171F-4A46-84AC-59B77278C46E}" type="presParOf" srcId="{35C43C5C-6A0E-4499-B09F-652FBB2661BD}" destId="{079D8E6A-A379-4731-A480-6C11BEF568F9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D09472-6A84-4AB1-986E-35140502BA9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E841B4-3F6E-4BDE-97E2-A99C23AB7F3B}" type="pres">
      <dgm:prSet presAssocID="{0AD09472-6A84-4AB1-986E-35140502BA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16C143B-3DC7-4BA6-9C72-B34F3AE32EB0}" type="presOf" srcId="{0AD09472-6A84-4AB1-986E-35140502BA9F}" destId="{02E841B4-3F6E-4BDE-97E2-A99C23AB7F3B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3F3CE1-ECE2-4A69-AF09-7C93FACD35E5}">
      <dsp:nvSpPr>
        <dsp:cNvPr id="0" name=""/>
        <dsp:cNvSpPr/>
      </dsp:nvSpPr>
      <dsp:spPr>
        <a:xfrm>
          <a:off x="588665" y="0"/>
          <a:ext cx="6671541" cy="502619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4D6E3C-81CE-4875-B724-3638ECB38C0E}">
      <dsp:nvSpPr>
        <dsp:cNvPr id="0" name=""/>
        <dsp:cNvSpPr/>
      </dsp:nvSpPr>
      <dsp:spPr>
        <a:xfrm>
          <a:off x="54654" y="1533533"/>
          <a:ext cx="3728214" cy="2010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Проведено 6 заседаний комиссии</a:t>
          </a:r>
          <a:endParaRPr lang="ru-RU" sz="1700" kern="1200" dirty="0"/>
        </a:p>
      </dsp:txBody>
      <dsp:txXfrm>
        <a:off x="152797" y="1631676"/>
        <a:ext cx="3531928" cy="1814193"/>
      </dsp:txXfrm>
    </dsp:sp>
    <dsp:sp modelId="{079D8E6A-A379-4731-A480-6C11BEF568F9}">
      <dsp:nvSpPr>
        <dsp:cNvPr id="0" name=""/>
        <dsp:cNvSpPr/>
      </dsp:nvSpPr>
      <dsp:spPr>
        <a:xfrm>
          <a:off x="4020151" y="1507859"/>
          <a:ext cx="3728214" cy="2010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Рассмотрено 8 материалов, касающихся дачи согласия на замещение должности в коммерческой или некоммерческой организации бывших госслужащих и выполнение Плана противодействия коррупции</a:t>
          </a:r>
          <a:endParaRPr lang="ru-RU" sz="1700" kern="1200" dirty="0"/>
        </a:p>
      </dsp:txBody>
      <dsp:txXfrm>
        <a:off x="4118294" y="1606002"/>
        <a:ext cx="3531928" cy="18141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C541F99-DD32-471B-9CC6-A36A77A74894}" type="datetimeFigureOut">
              <a:rPr lang="ru-RU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449388" y="685800"/>
            <a:ext cx="3959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B6137B4-99B0-4562-B93A-C5D3178607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17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296433"/>
            <a:ext cx="6858000" cy="275789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4160688"/>
            <a:ext cx="6858000" cy="1912558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691E6A-3E28-4B8A-96D9-EDBB8F28BEAB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2856D8-D3AC-42F8-83B4-6189CCC729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426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37AF2C-BE80-42C2-8E31-AE05D6C5FF0D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FD72F-E07B-4D48-A1BC-4EB9C91C8F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232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421753"/>
            <a:ext cx="1971675" cy="671321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421753"/>
            <a:ext cx="5800725" cy="671321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21ECAB-8945-4D06-BA7A-7375F5384306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A4E9F5-1025-467E-BEF8-CEC14165943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0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36397"/>
            <a:ext cx="7772400" cy="21124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2F2DF-F637-47AF-917E-0BE9CCFCE488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92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4EEBD-CEC1-4195-A023-906E8F36CD12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722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94908-E1F8-4EB8-B06F-1E736094EC59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98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88469"/>
            <a:ext cx="40386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B55B0-3CAB-422E-B700-C102F7601B3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61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D9391-7A4F-4E9B-BEFB-DD4C6E29DB57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493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2B413-0319-46F8-B1B9-A85E6E5DEAD4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596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3D759-4428-49AF-BC8D-CCC18CAEDA1C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060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CDDD4-A17D-4070-8A3A-9CCD53295C9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8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B44742-A613-4CBC-97B4-DEDF8E23FE38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705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73947-2D01-425E-AB88-FFE98DA632E5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404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EBE8E-1E50-4789-9ECD-44F475157623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8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40090"/>
            <a:ext cx="2057400" cy="660135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40090"/>
            <a:ext cx="6019800" cy="660135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E6E55-A0A7-48BC-801C-844717009B01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587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1328739" y="1496308"/>
            <a:ext cx="6486525" cy="364174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rgbClr val="2C7C9F">
                  <a:lumMod val="60000"/>
                  <a:lumOff val="40000"/>
                </a:srgb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prstClr val="black">
                  <a:lumMod val="65000"/>
                  <a:lumOff val="35000"/>
                </a:prstClr>
              </a:solidFill>
              <a:latin typeface="News Gothic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760361"/>
            <a:ext cx="6498158" cy="1992381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3810665"/>
            <a:ext cx="6498159" cy="1058805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292BD-A03A-4E62-9682-BC9F058693E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A6027-AE9F-4BE5-97CE-22926CA83C9F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6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48DA3-13E3-4CFB-A6FE-C6D5E3349D4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47253-ABB9-4302-8EE9-7F8DBD170A3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847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3872796"/>
            <a:ext cx="8416925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5510981"/>
            <a:ext cx="8416925" cy="1123525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419920"/>
            <a:ext cx="8402040" cy="327683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D6871-9541-4995-AA14-6CD01A7F9FA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86ABD-E8BD-4346-8A47-F0E3E13FDA2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662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775854"/>
            <a:ext cx="8056563" cy="1573323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4315432"/>
            <a:ext cx="8056563" cy="1732855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594E6-1F65-4284-B4C2-1A8BBE8BE978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A876A-FC0E-456E-9554-8E555E4F87C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4585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24260"/>
            <a:ext cx="8042276" cy="154430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848380"/>
            <a:ext cx="3840480" cy="501702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848380"/>
            <a:ext cx="3840480" cy="501702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97D8-35A0-40DC-AEDD-56E5DAEFF03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1B6F2-2CC4-4FBA-89BF-7BFCA77D489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722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24260"/>
            <a:ext cx="8042276" cy="15443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678609"/>
            <a:ext cx="3840480" cy="8673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711482"/>
            <a:ext cx="3840480" cy="4153927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678609"/>
            <a:ext cx="3840480" cy="867344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711482"/>
            <a:ext cx="3840480" cy="4153927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E3187-9024-4A08-B086-46EBE5ED4707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70403-8486-455E-8155-7396BCE78BD9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7974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E13E4-8D39-4056-A343-D3290EB46B5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69FBE-24F4-435F-B29A-BF58C39F2F0C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494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974908"/>
            <a:ext cx="7886700" cy="3295175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5301256"/>
            <a:ext cx="7886700" cy="1732855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2BCBD1-F013-43F9-BE46-83B099565F70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BA2E71-54A0-4A6E-9932-907D8E0180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895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1CDFD-7C1C-4FC5-9DF0-505B35219CC6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0B010-CD7A-4EE4-9550-7C36911D5B3E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4128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706769"/>
            <a:ext cx="3840480" cy="1342275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425420"/>
            <a:ext cx="3840480" cy="64399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2065139"/>
            <a:ext cx="3840480" cy="429712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CA032-E3ED-43B0-B343-6ADE867F235E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E5104-9FA4-4836-9866-5F7348F49BB2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2831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706769"/>
            <a:ext cx="4079545" cy="1342275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2065139"/>
            <a:ext cx="4079545" cy="429712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415132"/>
            <a:ext cx="3657600" cy="6142871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Чтобы добавить рисунок, перетащите его на заполнитель или щелкните значок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BF221-BDDA-40A8-8D43-788D62248161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113CB-56C8-42B4-B479-C3B2D46A9CD8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760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EFD6C-A39D-49EE-99E7-3682139E9142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5166-DB49-4B51-A33B-1DF1FE764135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35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425422"/>
            <a:ext cx="1524000" cy="64399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425422"/>
            <a:ext cx="6689726" cy="64399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3DB4A-B734-4679-9437-882A3B0C9360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73902-1B57-4A86-B936-304B610DE523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1747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460839"/>
            <a:ext cx="7772400" cy="169801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88921"/>
            <a:ext cx="6400800" cy="202441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134540-F62C-47F3-83D4-719BF86AE41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07325"/>
      </p:ext>
    </p:extLst>
  </p:cSld>
  <p:clrMapOvr>
    <a:masterClrMapping/>
  </p:clrMapOvr>
  <p:transition spd="med">
    <p:wheel spokes="8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FF27AD-DE68-410A-9174-39001667EAF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15026"/>
      </p:ext>
    </p:extLst>
  </p:cSld>
  <p:clrMapOvr>
    <a:masterClrMapping/>
  </p:clrMapOvr>
  <p:transition spd="med">
    <p:wheel spokes="8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090378"/>
            <a:ext cx="7772400" cy="157332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57523"/>
            <a:ext cx="7772400" cy="173285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897D7A-F962-4A8E-B3B3-8F84B6C756A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722756"/>
      </p:ext>
    </p:extLst>
  </p:cSld>
  <p:clrMapOvr>
    <a:masterClrMapping/>
  </p:clrMapOvr>
  <p:transition spd="med">
    <p:wheel spokes="8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48380"/>
            <a:ext cx="4038600" cy="52279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E58CB-75BE-430E-A3E5-5211C3DD4F10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82219"/>
      </p:ext>
    </p:extLst>
  </p:cSld>
  <p:clrMapOvr>
    <a:masterClrMapping/>
  </p:clrMapOvr>
  <p:transition spd="med">
    <p:wheel spokes="8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3198"/>
            <a:ext cx="4040188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512182"/>
            <a:ext cx="4040188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773198"/>
            <a:ext cx="4041775" cy="73898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2182"/>
            <a:ext cx="4041775" cy="45641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B6F4D-C639-4D34-964D-BDE84369BD2E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545946"/>
      </p:ext>
    </p:extLst>
  </p:cSld>
  <p:clrMapOvr>
    <a:masterClrMapping/>
  </p:clrMapOvr>
  <p:transition spd="med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108766"/>
            <a:ext cx="3886200" cy="50261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2108766"/>
            <a:ext cx="3886200" cy="50261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BF68E16-D035-45F6-9BA9-ADE49EA1789F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FF3D7-CB7D-4988-A114-3184FEFB38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489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5206FC-97B4-4BA2-9EEB-3AB70EF60FF9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54396"/>
      </p:ext>
    </p:extLst>
  </p:cSld>
  <p:clrMapOvr>
    <a:masterClrMapping/>
  </p:clrMapOvr>
  <p:transition spd="med">
    <p:wheel spokes="8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74CF87-988E-49E8-B663-17E42B1FB9C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12234"/>
      </p:ext>
    </p:extLst>
  </p:cSld>
  <p:clrMapOvr>
    <a:masterClrMapping/>
  </p:clrMapOvr>
  <p:transition spd="med">
    <p:wheel spokes="8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315398"/>
            <a:ext cx="3008313" cy="1342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315399"/>
            <a:ext cx="5111750" cy="67608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57674"/>
            <a:ext cx="3008313" cy="5418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EED4B-1CF2-468D-90B4-D4C6B17EC0BB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0060"/>
      </p:ext>
    </p:extLst>
  </p:cSld>
  <p:clrMapOvr>
    <a:masterClrMapping/>
  </p:clrMapOvr>
  <p:transition spd="med">
    <p:wheel spokes="8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5545137"/>
            <a:ext cx="5486400" cy="65463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707812"/>
            <a:ext cx="5486400" cy="47529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6199772"/>
            <a:ext cx="5486400" cy="92969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41056-491D-43BD-AE54-E14084B1B22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03279"/>
      </p:ext>
    </p:extLst>
  </p:cSld>
  <p:clrMapOvr>
    <a:masterClrMapping/>
  </p:clrMapOvr>
  <p:transition spd="med">
    <p:wheel spokes="8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ABF234-3A59-4412-BAFF-81FDF705C0A5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050690"/>
      </p:ext>
    </p:extLst>
  </p:cSld>
  <p:clrMapOvr>
    <a:masterClrMapping/>
  </p:clrMapOvr>
  <p:transition spd="med">
    <p:wheel spokes="8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7233"/>
            <a:ext cx="2057400" cy="67590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7233"/>
            <a:ext cx="6019800" cy="67590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FB7DCA-ACB3-4A50-9C52-4C4EFD24898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043801"/>
      </p:ext>
    </p:extLst>
  </p:cSld>
  <p:clrMapOvr>
    <a:masterClrMapping/>
  </p:clrMapOvr>
  <p:transition spd="med">
    <p:wheel spokes="8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17232"/>
            <a:ext cx="8229600" cy="13202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48380"/>
            <a:ext cx="8229600" cy="5227906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A098B4-6AAC-453F-857E-BFF6E6522E3F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447995"/>
      </p:ext>
    </p:extLst>
  </p:cSld>
  <p:clrMapOvr>
    <a:masterClrMapping/>
  </p:clrMapOvr>
  <p:transition spd="med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21755"/>
            <a:ext cx="7886700" cy="15311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941899"/>
            <a:ext cx="3868340" cy="951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893594"/>
            <a:ext cx="3868340" cy="425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941899"/>
            <a:ext cx="3887391" cy="951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893594"/>
            <a:ext cx="3887391" cy="425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960219-2399-47FA-A695-D095FFCEC667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93E5A9-7CA6-4A11-8262-A2B96C1B7C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47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131B1E-D9B5-4818-8542-49BEFE064FF8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9525C-0A54-4011-AD7A-CDF6CA9A69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5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36EA6D-FA63-40F8-A510-4F8482B6FC40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ECF32-E77E-487F-B8AE-2660EA3526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086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528108"/>
            <a:ext cx="2949178" cy="184837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1140569"/>
            <a:ext cx="4629150" cy="56294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376488"/>
            <a:ext cx="2949178" cy="440273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4D8826-7652-4865-8B63-2223AD324D54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705D08-CE66-459E-868F-4EF7B0CB11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72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528108"/>
            <a:ext cx="2949178" cy="1848379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1140569"/>
            <a:ext cx="4629150" cy="56294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376488"/>
            <a:ext cx="2949178" cy="440273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FB9B6D-B115-42F9-A785-4A5206BE8878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CB731F-386B-4EB5-B93C-82073C7DC2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10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21755"/>
            <a:ext cx="7886700" cy="153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2108766"/>
            <a:ext cx="7886700" cy="5026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7342175"/>
            <a:ext cx="20574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CE0D91-22B9-4A9B-8796-FE8858B91AA5}" type="datetime1">
              <a:rPr lang="ru-RU" smtClean="0"/>
              <a:pPr>
                <a:defRPr/>
              </a:pPr>
              <a:t>25.02.2016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7342175"/>
            <a:ext cx="30861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7342175"/>
            <a:ext cx="20574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C1F3768-FD2E-411D-B002-9E6FE3EFE6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760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40090"/>
            <a:ext cx="82296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88469"/>
            <a:ext cx="82296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1D5BC8D-E368-447C-82DE-22CF3A7B57FD}" type="slidenum">
              <a:rPr lang="ru-RU" alt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2865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6" y="124693"/>
            <a:ext cx="8042275" cy="1543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6" y="1848379"/>
            <a:ext cx="8042275" cy="501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7248655"/>
            <a:ext cx="2133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1915BDA-FA70-4A84-867F-35B98BF0C399}" type="datetimeFigureOut">
              <a:rPr lang="en-US">
                <a:solidFill>
                  <a:prstClr val="white"/>
                </a:solidFill>
              </a:rPr>
              <a:pPr>
                <a:defRPr/>
              </a:pPr>
              <a:t>2/25/2016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4" y="7248655"/>
            <a:ext cx="4840287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7248655"/>
            <a:ext cx="990600" cy="4217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E7DD77DE-43CC-4D78-B6E2-25CC233E9E0B}" type="slidenum">
              <a:rPr 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90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5pPr>
      <a:lvl6pPr marL="4572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6pPr>
      <a:lvl7pPr marL="9144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7pPr>
      <a:lvl8pPr marL="13716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8pPr>
      <a:lvl9pPr marL="1828800" algn="ctr" rtl="0" fontAlgn="base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/>
        </a:defRPr>
      </a:lvl9pPr>
    </p:titleStyle>
    <p:bodyStyle>
      <a:lvl1pPr marL="349250" indent="-349250" algn="l" rtl="0" eaLnBrk="0" fontAlgn="base" hangingPunct="0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4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336550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sz="2200" kern="1200">
          <a:solidFill>
            <a:srgbClr val="595959"/>
          </a:solidFill>
          <a:latin typeface="+mn-lt"/>
          <a:ea typeface="+mn-ea"/>
          <a:cs typeface="+mn-cs"/>
        </a:defRPr>
      </a:lvl2pPr>
      <a:lvl3pPr marL="96837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sz="2000" kern="1200">
          <a:solidFill>
            <a:srgbClr val="595959"/>
          </a:solidFill>
          <a:latin typeface="+mn-lt"/>
          <a:ea typeface="+mn-ea"/>
          <a:cs typeface="+mn-cs"/>
        </a:defRPr>
      </a:lvl3pPr>
      <a:lvl4pPr marL="1263650" indent="-295275" algn="l" rtl="0" eaLnBrk="0" fontAlgn="base" hangingPunct="0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4pPr>
      <a:lvl5pPr marL="1546225" indent="-282575" algn="l" rtl="0" eaLnBrk="0" fontAlgn="base" hangingPunct="0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pitchFamily="18" charset="2"/>
        <a:buChar char=""/>
        <a:defRPr kern="1200">
          <a:solidFill>
            <a:srgbClr val="595959"/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17232"/>
            <a:ext cx="8229600" cy="132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8380"/>
            <a:ext cx="8229600" cy="522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7213813"/>
            <a:ext cx="2895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/>
                <a:latin typeface="+mn-lt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7213813"/>
            <a:ext cx="2133600" cy="550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8328F1A7-B3F7-4BAE-929C-4F168AEEE551}" type="slidenum">
              <a:rPr lang="ru-RU" altLang="ru-RU" smtClean="0">
                <a:solidFill>
                  <a:srgbClr val="000000"/>
                </a:solidFill>
              </a:rPr>
              <a:pPr/>
              <a:t>‹#›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08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ransition spd="med">
    <p:wheel spokes="8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-2003_Worksheet1.xls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2483768" y="317232"/>
            <a:ext cx="6231607" cy="1320271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Управление Роспотребнадзора по Республике Адыгея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>
          <a:xfrm>
            <a:off x="683569" y="1964591"/>
            <a:ext cx="8103245" cy="562696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500" b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 итогах деятельности Управления Роспотребнадзора по Республике Адыгея в 2015 году и задачах на 2016 год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Докладчик: Руководитель Управления Роспотребнадзора по Республике Адыгея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b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Завгородний</a:t>
            </a:r>
            <a:r>
              <a:rPr lang="ru-RU" sz="1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Сергей Александрович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9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Майкоп, 2016</a:t>
            </a:r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2052" name="Содержимое 4" descr="empty36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317233"/>
            <a:ext cx="2391084" cy="1482848"/>
          </a:xfrm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2C9D54-9223-4BD6-BF24-2A21A681DDDB}" type="slidenum">
              <a:rPr lang="ru-RU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165007"/>
            <a:ext cx="7931224" cy="74265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Кадровый состав за 2011-2015гг.</a:t>
            </a:r>
            <a:endParaRPr lang="ru-RU" sz="2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3353136"/>
              </p:ext>
            </p:extLst>
          </p:nvPr>
        </p:nvGraphicFramePr>
        <p:xfrm>
          <a:off x="899592" y="1320253"/>
          <a:ext cx="7920880" cy="602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FF3D7-CB7D-4988-A114-3184FEFB380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55576" y="907665"/>
            <a:ext cx="7959828" cy="4023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Работа комиссии Управления по соблюдению требований к служебному поведению и урегулированию конфликта интересов в 2015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759862"/>
              </p:ext>
            </p:extLst>
          </p:nvPr>
        </p:nvGraphicFramePr>
        <p:xfrm>
          <a:off x="827584" y="2108766"/>
          <a:ext cx="7848872" cy="502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669080-5D69-44DD-8E84-C433A9DB8E88}" type="slidenum">
              <a:rPr lang="ru-RU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17232"/>
            <a:ext cx="7931224" cy="83798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Служебные проверки и их результаты </a:t>
            </a:r>
            <a:endParaRPr lang="ru-RU" sz="2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692781542"/>
              </p:ext>
            </p:extLst>
          </p:nvPr>
        </p:nvGraphicFramePr>
        <p:xfrm>
          <a:off x="539552" y="1650323"/>
          <a:ext cx="3746696" cy="594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9860221"/>
              </p:ext>
            </p:extLst>
          </p:nvPr>
        </p:nvGraphicFramePr>
        <p:xfrm>
          <a:off x="5004049" y="1650323"/>
          <a:ext cx="3854231" cy="594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FF3D7-CB7D-4988-A114-3184FEFB380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27584" y="1155217"/>
            <a:ext cx="7959258" cy="825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азвание 1"/>
          <p:cNvSpPr>
            <a:spLocks noGrp="1"/>
          </p:cNvSpPr>
          <p:nvPr>
            <p:ph type="title"/>
          </p:nvPr>
        </p:nvSpPr>
        <p:spPr>
          <a:xfrm>
            <a:off x="1475656" y="384248"/>
            <a:ext cx="7416824" cy="91493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Выполнение Плана противодействия коррупции в Управлении Роспотребнадзора по Республике Адыгея на 2014-2015 гг.</a:t>
            </a:r>
            <a:endParaRPr lang="ru-RU" sz="2000" dirty="0" smtClean="0">
              <a:solidFill>
                <a:srgbClr val="990033"/>
              </a:solidFill>
              <a:latin typeface="Arial" charset="0"/>
              <a:cs typeface="Arial" charset="0"/>
            </a:endParaRPr>
          </a:p>
        </p:txBody>
      </p:sp>
      <p:sp>
        <p:nvSpPr>
          <p:cNvPr id="16386" name="Содержимое 3"/>
          <p:cNvSpPr>
            <a:spLocks noGrp="1"/>
          </p:cNvSpPr>
          <p:nvPr>
            <p:ph idx="1"/>
          </p:nvPr>
        </p:nvSpPr>
        <p:spPr>
          <a:xfrm>
            <a:off x="549274" y="1465535"/>
            <a:ext cx="8437563" cy="5914229"/>
          </a:xfrm>
          <a:solidFill>
            <a:srgbClr val="18579B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bg1"/>
                </a:solidFill>
                <a:latin typeface="Arial" charset="0"/>
              </a:rPr>
              <a:t>Во исполнение Указа Президента Российской Федерации от 11.04.2014 №  226  «О Национальном плане противодействия коррупции на 2014-2015 годы», приказа Роспотребнадзора от 22.05.2014 № 418, приказом Управления от 29.05.2014г. № 98 утвержден План противодействия коррупции на 2014-2015 годы, который размещен на официальном сайте Управления в информационно-телекоммуникационной сети Интернет в разделе «Противодействие коррупции». 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chemeClr val="bg1"/>
                </a:solidFill>
                <a:latin typeface="Arial" charset="0"/>
              </a:rPr>
              <a:t>План содержит 4 раздела:</a:t>
            </a:r>
          </a:p>
          <a:p>
            <a:pPr marL="0" indent="0" algn="just">
              <a:buNone/>
            </a:pPr>
            <a:r>
              <a:rPr lang="en-US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 </a:t>
            </a: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раздел. Повышение эффективности механизмов урегулирования конфликта интересов, обеспечение соблюдения федеральными государственными гражданскими служащими ограничений, запретов и принципов служебного поведения в связи с исполнением ими должностных обязанностей, а также ответственность за их нарушение 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II раздел. Выявление и систематизация причин и условий проявления коррупции в  деятельности Управления, мониторинг коррупционных рисков и их устранение 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III раздел. Взаимодействие Роспотребнадзора с институтами гражданского общества и гражданами, а также создание эффективной системы обратной связи, обеспечение доступности информации о деятельности Роспотребнадзора </a:t>
            </a:r>
          </a:p>
          <a:p>
            <a:pPr marL="0" indent="0" algn="just">
              <a:buNone/>
            </a:pPr>
            <a:r>
              <a:rPr lang="ru-RU" sz="14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IV раздел. Мероприятия, направленные на противодействие коррупции с учетом специфики деятельности Роспотребнадзора </a:t>
            </a:r>
            <a:endParaRPr lang="ru-RU" sz="1400" b="1" dirty="0">
              <a:solidFill>
                <a:schemeClr val="bg1"/>
              </a:solidFill>
              <a:latin typeface="Arial" charset="0"/>
            </a:endParaRPr>
          </a:p>
          <a:p>
            <a:pPr marL="0" indent="0" algn="ctr">
              <a:buNone/>
            </a:pPr>
            <a:endParaRPr lang="ru-RU" sz="20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387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17897"/>
            <a:ext cx="1008112" cy="911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549276" y="7210146"/>
            <a:ext cx="8437563" cy="495102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Реализация Плана противодействия коррупции в Управлении на 2014-2015 гг.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127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азвание 1"/>
          <p:cNvSpPr>
            <a:spLocks noGrp="1"/>
          </p:cNvSpPr>
          <p:nvPr>
            <p:ph type="title" idx="4294967295"/>
          </p:nvPr>
        </p:nvSpPr>
        <p:spPr>
          <a:xfrm>
            <a:off x="1687514" y="218212"/>
            <a:ext cx="7456487" cy="99753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Комплекс организационных, разъяснительных и иных мер по соблюдению ограничений, запретов и по исполнению обязанностей, установленных законодательством Российской  Федерации  в целях противодействия коррупции</a:t>
            </a:r>
          </a:p>
        </p:txBody>
      </p:sp>
      <p:sp>
        <p:nvSpPr>
          <p:cNvPr id="43011" name="Содержимое 3"/>
          <p:cNvSpPr>
            <a:spLocks noGrp="1"/>
          </p:cNvSpPr>
          <p:nvPr>
            <p:ph idx="4294967295"/>
          </p:nvPr>
        </p:nvSpPr>
        <p:spPr>
          <a:xfrm>
            <a:off x="606425" y="1299184"/>
            <a:ext cx="8380413" cy="6155017"/>
          </a:xfrm>
          <a:solidFill>
            <a:srgbClr val="18579B"/>
          </a:solidFill>
        </p:spPr>
        <p:txBody>
          <a:bodyPr>
            <a:noAutofit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течение 2015 года с федеральными государственными гражданскими служащими Управления проводилась на систематической основе информационно-методическая и разъяснительная работа, в том числе направленная на формирование: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негативного отношения к дарению подарков в связи с исполнением (должностных)  служебных обязанностей.  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позиции неприятия коррупционных проявлений в своей служебной деятельности. Всеми федеральными государственными гражданскими служащими Управления своевременно предоставлены сведения о доходах, расходах, об имуществе и обязательствах имущественного характера на себя, супругов и несовершеннолетних детей.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 целью профилактики причин и условий, порождающих коррупцию при осуществлении надзорных мероприятий и исключения возможностей совершения коррупционных действий, в течение года проводилась экспертиза результатов проверок и дел об административных правонарушениях начальниками отделов и отделом правового обеспечения деятельности.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целях организации работы по исполнению требований, обязывающих сообщать о получении  подарка в связи с исполнением должностных (служебных) обязанностей, Управлением издан приказ в соответствии с приказом Роспотребнадзора от 11.12.2014 № 1238 «Об организации в </a:t>
            </a:r>
            <a:r>
              <a:rPr lang="ru-RU" sz="1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Роспотребнадзоре</a:t>
            </a: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работы по реализации  постановления Правительства  Российской Федерации  от 09.01.2014 № 10», издан приказ и организовано его исполнение.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Организовано взаимодействие с органами прокуратуры  в связи с поступлением от гражданских служащих уведомлений  о фактах склонения их к совершению коррупционных правонарушений.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 целях обеспечения возможности оперативного представления гражданами и организациями информации о фактах коррупции   на сайте Управления актуализирован раздел «Обращения граждан». Организован онлайн – опрос оценки эффективности деятельности кадровой службы Управления, ответственной за работу по профилактике коррупционных и иных правонарушений в 2015 году.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500" b="1" i="1" dirty="0" smtClean="0">
                <a:solidFill>
                  <a:schemeClr val="bg1"/>
                </a:solidFill>
                <a:latin typeface="Arial" charset="0"/>
              </a:rPr>
              <a:t>Согласно данных опросного модуля в 2015 г. 95,83 % опрошенных высоко оценивают работу, проводимую Управлением по профилактике коррупционных иных правонарушений, в 2014 г. этот показатель составлял 49,18 %</a:t>
            </a:r>
            <a:endParaRPr lang="ru-RU" sz="14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43012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7896"/>
            <a:ext cx="936104" cy="91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549276" y="7614662"/>
            <a:ext cx="8437563" cy="172242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Реализация Плана противодействия коррупции в Управлении на 2014-2015 гг.</a:t>
            </a:r>
            <a:endParaRPr lang="ru-RU" sz="1600" dirty="0">
              <a:solidFill>
                <a:schemeClr val="bg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19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Название 1"/>
          <p:cNvSpPr>
            <a:spLocks noGrp="1"/>
          </p:cNvSpPr>
          <p:nvPr>
            <p:ph type="title" idx="4294967295"/>
          </p:nvPr>
        </p:nvSpPr>
        <p:spPr>
          <a:xfrm>
            <a:off x="1403649" y="217897"/>
            <a:ext cx="7583189" cy="964823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Взаимодействие Управления с институтами гражданского общества и гражданами, а также создание эффективной системы обратной связи, обеспечение доступности информации о деятельности Управления</a:t>
            </a:r>
            <a:r>
              <a:rPr lang="ru-RU" sz="1600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49155" name="Содержимое 3"/>
          <p:cNvSpPr>
            <a:spLocks noGrp="1"/>
          </p:cNvSpPr>
          <p:nvPr>
            <p:ph idx="4294967295"/>
          </p:nvPr>
        </p:nvSpPr>
        <p:spPr>
          <a:xfrm>
            <a:off x="646113" y="1358675"/>
            <a:ext cx="8326811" cy="5803059"/>
          </a:xfrm>
          <a:solidFill>
            <a:srgbClr val="18579B"/>
          </a:solidFill>
        </p:spPr>
        <p:txBody>
          <a:bodyPr/>
          <a:lstStyle/>
          <a:p>
            <a:pPr marL="0" indent="0" algn="ctr" eaLnBrk="1" hangingPunct="1">
              <a:buFont typeface="Wingdings 2" pitchFamily="18" charset="2"/>
              <a:buNone/>
            </a:pPr>
            <a:r>
              <a:rPr lang="ru-RU" sz="1500" u="sng" dirty="0" smtClean="0">
                <a:solidFill>
                  <a:schemeClr val="bg1"/>
                </a:solidFill>
                <a:latin typeface="Arial" charset="0"/>
              </a:rPr>
              <a:t>Обеспечение возможности оперативного представления гражданами и организациями информации о фактах коррупции в Управлении   или нарушениях требований к поведению федеральных </a:t>
            </a:r>
            <a:r>
              <a:rPr lang="ru-RU" sz="1500" u="sng" dirty="0" err="1" smtClean="0">
                <a:solidFill>
                  <a:schemeClr val="bg1"/>
                </a:solidFill>
                <a:latin typeface="Arial" charset="0"/>
              </a:rPr>
              <a:t>госСударственных</a:t>
            </a:r>
            <a:r>
              <a:rPr lang="ru-RU" sz="1500" u="sng" dirty="0" smtClean="0">
                <a:solidFill>
                  <a:schemeClr val="bg1"/>
                </a:solidFill>
                <a:latin typeface="Arial" charset="0"/>
              </a:rPr>
              <a:t> гражданских служащих</a:t>
            </a:r>
            <a:endParaRPr lang="ru-RU" sz="1500" dirty="0" smtClean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49156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3826"/>
            <a:ext cx="1152128" cy="102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549276" y="7378217"/>
            <a:ext cx="8437563" cy="327031"/>
          </a:xfrm>
          <a:prstGeom prst="rect">
            <a:avLst/>
          </a:prstGeom>
          <a:noFill/>
        </p:spPr>
        <p:txBody>
          <a:bodyPr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white">
                    <a:lumMod val="75000"/>
                  </a:prstClr>
                </a:solidFill>
                <a:latin typeface="Arial"/>
                <a:cs typeface="Arial"/>
              </a:rPr>
              <a:t>Реализация Плана противодействия коррупции в Управлении на 2014-2015 гг.</a:t>
            </a:r>
            <a:endParaRPr lang="ru-RU" sz="1600" dirty="0">
              <a:solidFill>
                <a:prstClr val="white">
                  <a:lumMod val="7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139952" y="4300709"/>
            <a:ext cx="4536504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500" i="1" dirty="0" smtClean="0">
                <a:solidFill>
                  <a:prstClr val="white"/>
                </a:solidFill>
                <a:latin typeface="Arial" charset="0"/>
              </a:rPr>
              <a:t>Создана </a:t>
            </a:r>
            <a:r>
              <a:rPr lang="ru-RU" sz="1500" i="1" dirty="0">
                <a:solidFill>
                  <a:prstClr val="white"/>
                </a:solidFill>
                <a:latin typeface="Arial" charset="0"/>
              </a:rPr>
              <a:t>и на постоянной основе действует «горячая линия» для сообщения о фактах </a:t>
            </a:r>
            <a:r>
              <a:rPr lang="ru-RU" sz="1500" i="1" dirty="0" smtClean="0">
                <a:solidFill>
                  <a:prstClr val="white"/>
                </a:solidFill>
                <a:latin typeface="Arial" charset="0"/>
              </a:rPr>
              <a:t>коррупции. В целях </a:t>
            </a:r>
            <a:r>
              <a:rPr lang="ru-RU" sz="1500" i="1" dirty="0">
                <a:solidFill>
                  <a:prstClr val="white"/>
                </a:solidFill>
                <a:latin typeface="Arial" charset="0"/>
              </a:rPr>
              <a:t>обеспечения возможности оперативного представления гражданами и организациями информации о фактах коррупции   на сайте </a:t>
            </a:r>
            <a:r>
              <a:rPr lang="ru-RU" sz="1500" i="1" dirty="0" smtClean="0">
                <a:solidFill>
                  <a:prstClr val="white"/>
                </a:solidFill>
                <a:latin typeface="Arial" charset="0"/>
              </a:rPr>
              <a:t>Управления актуализирован </a:t>
            </a:r>
            <a:r>
              <a:rPr lang="ru-RU" sz="1500" i="1" dirty="0">
                <a:solidFill>
                  <a:prstClr val="white"/>
                </a:solidFill>
                <a:latin typeface="Arial" charset="0"/>
              </a:rPr>
              <a:t>раздел «Обращения граждан». За 2015 г. информация о фактах коррупции на «горячую линию» не поступала. </a:t>
            </a:r>
            <a:endParaRPr lang="ru-RU" sz="15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46113" y="2392991"/>
            <a:ext cx="4702175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500" i="1" dirty="0">
                <a:solidFill>
                  <a:prstClr val="white"/>
                </a:solidFill>
                <a:latin typeface="Arial" charset="0"/>
              </a:rPr>
              <a:t>Организован </a:t>
            </a:r>
            <a:r>
              <a:rPr lang="ru-RU" sz="1500" i="1" dirty="0" smtClean="0">
                <a:solidFill>
                  <a:prstClr val="white"/>
                </a:solidFill>
                <a:latin typeface="Arial" charset="0"/>
              </a:rPr>
              <a:t>«телефон доверия» (56-05-75) по </a:t>
            </a:r>
            <a:r>
              <a:rPr lang="ru-RU" sz="1500" i="1" dirty="0">
                <a:solidFill>
                  <a:prstClr val="white"/>
                </a:solidFill>
                <a:latin typeface="Arial" charset="0"/>
              </a:rPr>
              <a:t>вопросам противодействия коррупции. Регламент работы </a:t>
            </a:r>
            <a:r>
              <a:rPr lang="ru-RU" sz="1500" i="1" dirty="0" smtClean="0">
                <a:solidFill>
                  <a:prstClr val="white"/>
                </a:solidFill>
                <a:latin typeface="Arial" charset="0"/>
              </a:rPr>
              <a:t>«телефона доверия» </a:t>
            </a:r>
            <a:r>
              <a:rPr lang="ru-RU" sz="1500" i="1" dirty="0">
                <a:solidFill>
                  <a:prstClr val="white"/>
                </a:solidFill>
                <a:latin typeface="Arial" charset="0"/>
              </a:rPr>
              <a:t>определен приказом </a:t>
            </a:r>
            <a:r>
              <a:rPr lang="ru-RU" sz="1500" i="1" dirty="0" smtClean="0">
                <a:solidFill>
                  <a:prstClr val="white"/>
                </a:solidFill>
                <a:latin typeface="Arial" charset="0"/>
              </a:rPr>
              <a:t>Управления </a:t>
            </a:r>
            <a:r>
              <a:rPr lang="ru-RU" sz="1500" i="1" dirty="0">
                <a:solidFill>
                  <a:prstClr val="white"/>
                </a:solidFill>
                <a:latin typeface="Arial" charset="0"/>
              </a:rPr>
              <a:t>от </a:t>
            </a:r>
            <a:r>
              <a:rPr lang="ru-RU" sz="1500" i="1" dirty="0" smtClean="0">
                <a:solidFill>
                  <a:prstClr val="white"/>
                </a:solidFill>
                <a:latin typeface="Arial" charset="0"/>
              </a:rPr>
              <a:t>27.03.2015 </a:t>
            </a:r>
            <a:r>
              <a:rPr lang="ru-RU" sz="1500" i="1" dirty="0">
                <a:solidFill>
                  <a:prstClr val="white"/>
                </a:solidFill>
                <a:latin typeface="Arial" charset="0"/>
              </a:rPr>
              <a:t>№</a:t>
            </a:r>
            <a:r>
              <a:rPr lang="ru-RU" sz="1500" i="1" dirty="0" smtClean="0">
                <a:solidFill>
                  <a:prstClr val="white"/>
                </a:solidFill>
                <a:latin typeface="Arial" charset="0"/>
              </a:rPr>
              <a:t>51, </a:t>
            </a:r>
            <a:r>
              <a:rPr lang="ru-RU" sz="1500" i="1" dirty="0">
                <a:solidFill>
                  <a:prstClr val="white"/>
                </a:solidFill>
                <a:latin typeface="Arial" charset="0"/>
              </a:rPr>
              <a:t>который размещен в </a:t>
            </a:r>
            <a:r>
              <a:rPr lang="ru-RU" sz="1500" i="1" dirty="0" smtClean="0">
                <a:solidFill>
                  <a:prstClr val="white"/>
                </a:solidFill>
                <a:latin typeface="Arial" charset="0"/>
              </a:rPr>
              <a:t>разделе «Противодействие коррупции» </a:t>
            </a:r>
            <a:r>
              <a:rPr lang="ru-RU" sz="1500" i="1" dirty="0">
                <a:solidFill>
                  <a:prstClr val="white"/>
                </a:solidFill>
                <a:latin typeface="Arial" charset="0"/>
              </a:rPr>
              <a:t>официального сайта </a:t>
            </a:r>
            <a:r>
              <a:rPr lang="ru-RU" sz="1500" i="1" dirty="0" smtClean="0">
                <a:solidFill>
                  <a:prstClr val="white"/>
                </a:solidFill>
                <a:latin typeface="Arial" charset="0"/>
              </a:rPr>
              <a:t>Управления </a:t>
            </a:r>
            <a:endParaRPr lang="ru-RU" sz="1500" i="1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49161" name="Picture 9" descr="600_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0439" y="2214120"/>
            <a:ext cx="2122487" cy="1829870"/>
          </a:xfrm>
          <a:prstGeom prst="rect">
            <a:avLst/>
          </a:prstGeom>
          <a:noFill/>
        </p:spPr>
      </p:pic>
      <p:pic>
        <p:nvPicPr>
          <p:cNvPr id="49162" name="Picture 10" descr="36965bd182c963e28868031b78817c2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25" y="4626221"/>
            <a:ext cx="2209800" cy="1746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282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Название 1"/>
          <p:cNvSpPr>
            <a:spLocks noGrp="1"/>
          </p:cNvSpPr>
          <p:nvPr>
            <p:ph type="title" idx="4294967295"/>
          </p:nvPr>
        </p:nvSpPr>
        <p:spPr>
          <a:xfrm>
            <a:off x="2267744" y="218212"/>
            <a:ext cx="6552728" cy="12469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990033"/>
                </a:solidFill>
                <a:latin typeface="Arial" charset="0"/>
                <a:cs typeface="Arial" charset="0"/>
              </a:rPr>
              <a:t>Приоритетные задачи по формированию и укреплению кадрового потенциала, реализации комплекса мер по профилактике коррупционных и иных правонарушений на 2016 год остаются:</a:t>
            </a:r>
          </a:p>
        </p:txBody>
      </p:sp>
      <p:sp>
        <p:nvSpPr>
          <p:cNvPr id="43011" name="Содержимое 3"/>
          <p:cNvSpPr>
            <a:spLocks noGrp="1"/>
          </p:cNvSpPr>
          <p:nvPr>
            <p:ph idx="4294967295"/>
          </p:nvPr>
        </p:nvSpPr>
        <p:spPr>
          <a:xfrm>
            <a:off x="755576" y="1881386"/>
            <a:ext cx="8064896" cy="5073875"/>
          </a:xfrm>
          <a:solidFill>
            <a:srgbClr val="18579B"/>
          </a:solidFill>
        </p:spPr>
        <p:txBody>
          <a:bodyPr>
            <a:noAutofit/>
          </a:bodyPr>
          <a:lstStyle/>
          <a:p>
            <a:pPr marL="0" indent="0" algn="just">
              <a:buFont typeface="Wingdings 2" pitchFamily="18" charset="2"/>
              <a:buNone/>
            </a:pPr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Обеспечение соблюдения требований, установленных указами Президента Российской Федерации, постановлениями Правительства Российской Федерации, изданными в целях реализации Федерального закона от 27.07.2004 г. № 79-ФЗ «О государственной гражданской службе Российской Федерации», Трудового кодекса Российской Федерации.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Совершенствование системы профессионального образования для подготовки кадров для Управления и ФБУЗ и профессионального развития кадрового состава.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Совершенствование системы мониторинга кадрового состава.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Совершенствование профессиональной деятельности федеральных государственных гражданских служащих.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17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- Совершенствование работы по профилактике коррупционных и иных правонарушений посредством использования системы антикоррупционных кадровых технологий, определения и разрешения конфликта интересов. </a:t>
            </a:r>
          </a:p>
        </p:txBody>
      </p:sp>
      <p:pic>
        <p:nvPicPr>
          <p:cNvPr id="43012" name="Изображение 4" descr="герб роспотребнадзор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576" y="217896"/>
            <a:ext cx="1440160" cy="1247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515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83568" y="247525"/>
            <a:ext cx="7974628" cy="1320271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Динамика проведения мероприятий по контролю за 2012-2015 гг. </a:t>
            </a:r>
            <a:endParaRPr lang="ru-RU" sz="2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135444"/>
              </p:ext>
            </p:extLst>
          </p:nvPr>
        </p:nvGraphicFramePr>
        <p:xfrm>
          <a:off x="683568" y="1848379"/>
          <a:ext cx="5531506" cy="5578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FF3D7-CB7D-4988-A114-3184FEFB380D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15" name="Выноска со стрелкой вниз 14"/>
          <p:cNvSpPr/>
          <p:nvPr/>
        </p:nvSpPr>
        <p:spPr>
          <a:xfrm>
            <a:off x="6429388" y="2640532"/>
            <a:ext cx="2571768" cy="3713288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 4 года снижение плановых проверок на 22,7%</a:t>
            </a:r>
          </a:p>
          <a:p>
            <a:pPr algn="ctr"/>
            <a:r>
              <a:rPr lang="ru-RU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План на 2016 год  включает 187 субъектов</a:t>
            </a:r>
            <a:endParaRPr lang="ru-RU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1567796"/>
            <a:ext cx="8031836" cy="9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412681"/>
              </p:ext>
            </p:extLst>
          </p:nvPr>
        </p:nvGraphicFramePr>
        <p:xfrm>
          <a:off x="755576" y="301073"/>
          <a:ext cx="8064896" cy="7153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5" name="Chart" r:id="rId4" imgW="9486900" imgH="6181725" progId="Excel.Sheet.8">
                  <p:embed/>
                </p:oleObj>
              </mc:Choice>
              <mc:Fallback>
                <p:oleObj name="Chart" r:id="rId4" imgW="9486900" imgH="6181725" progId="Excel.Sheet.8">
                  <p:embed/>
                  <p:pic>
                    <p:nvPicPr>
                      <p:cNvPr id="0" name="Picture 8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01073"/>
                        <a:ext cx="8064896" cy="71531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7439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27584" y="84533"/>
            <a:ext cx="7859216" cy="107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Результативность проведения плановых проверок за 2014 - 2015 год</a:t>
            </a:r>
            <a:endParaRPr lang="ru-RU" sz="2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FF3D7-CB7D-4988-A114-3184FEFB380D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827584" y="1897875"/>
            <a:ext cx="3101474" cy="140279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Выполнение плана проверок за 2015 год </a:t>
            </a:r>
          </a:p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100%</a:t>
            </a:r>
            <a:endParaRPr lang="ru-RU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827584" y="5457979"/>
            <a:ext cx="3030036" cy="2162574"/>
          </a:xfrm>
          <a:prstGeom prst="downArrowCallout">
            <a:avLst>
              <a:gd name="adj1" fmla="val 24408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Удельный вес плановых проверок с нарушениями составляет 88,9%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1732840"/>
            <a:ext cx="3639348" cy="14027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Выполнение плана проверок за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- 100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429224" y="4875747"/>
            <a:ext cx="3286180" cy="14027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Удельный вес плановых проверок с нарушениями составляет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93,3%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1187624" y="3461757"/>
            <a:ext cx="2304256" cy="1913046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2,1 протокола на 1 проверку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827584" y="1318346"/>
            <a:ext cx="785921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ятно 1 16"/>
          <p:cNvSpPr/>
          <p:nvPr/>
        </p:nvSpPr>
        <p:spPr>
          <a:xfrm>
            <a:off x="5866402" y="3135637"/>
            <a:ext cx="2305998" cy="174011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1,9 протокола на 1 проверку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FF3D7-CB7D-4988-A114-3184FEFB380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338514" y="385079"/>
            <a:ext cx="5805487" cy="83067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</a:rPr>
              <a:t>Основные направления </a:t>
            </a:r>
            <a:r>
              <a:rPr lang="ru-RU" sz="2800" b="1" dirty="0" smtClean="0">
                <a:solidFill>
                  <a:srgbClr val="3333FF"/>
                </a:solidFill>
              </a:rPr>
              <a:t>деятельности Управления в </a:t>
            </a:r>
            <a:r>
              <a:rPr lang="ru-RU" sz="2800" b="1" dirty="0">
                <a:solidFill>
                  <a:srgbClr val="3333FF"/>
                </a:solidFill>
              </a:rPr>
              <a:t>2015 </a:t>
            </a:r>
            <a:r>
              <a:rPr lang="ru-RU" sz="2800" b="1" dirty="0" smtClean="0">
                <a:solidFill>
                  <a:srgbClr val="3333FF"/>
                </a:solidFill>
              </a:rPr>
              <a:t>году:</a:t>
            </a:r>
            <a:endParaRPr lang="ru-RU" sz="2800" dirty="0">
              <a:solidFill>
                <a:srgbClr val="3333FF"/>
              </a:solidFill>
            </a:endParaRPr>
          </a:p>
        </p:txBody>
      </p:sp>
      <p:grpSp>
        <p:nvGrpSpPr>
          <p:cNvPr id="6" name="Группа 16"/>
          <p:cNvGrpSpPr>
            <a:grpSpLocks/>
          </p:cNvGrpSpPr>
          <p:nvPr/>
        </p:nvGrpSpPr>
        <p:grpSpPr bwMode="auto">
          <a:xfrm>
            <a:off x="323528" y="0"/>
            <a:ext cx="2736304" cy="1216008"/>
            <a:chOff x="285720" y="0"/>
            <a:chExt cx="2143140" cy="800139"/>
          </a:xfrm>
        </p:grpSpPr>
        <p:pic>
          <p:nvPicPr>
            <p:cNvPr id="7" name="Рисунок 6" descr="imagesCAPYI8T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214323"/>
              <a:ext cx="938219" cy="500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Рисунок 7" descr="imagesCAERGNA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165" y="214323"/>
              <a:ext cx="928695" cy="500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4" descr="rospotrebnadzor-gerb-30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0100" y="0"/>
              <a:ext cx="714380" cy="8001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1" name="Стрелка вправо 10"/>
          <p:cNvSpPr/>
          <p:nvPr/>
        </p:nvSpPr>
        <p:spPr>
          <a:xfrm>
            <a:off x="323529" y="2447165"/>
            <a:ext cx="391883" cy="3545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23529" y="1729707"/>
            <a:ext cx="398793" cy="403035"/>
          </a:xfrm>
          <a:prstGeom prst="rightArrow">
            <a:avLst>
              <a:gd name="adj1" fmla="val 50000"/>
              <a:gd name="adj2" fmla="val 56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62148" y="1632002"/>
            <a:ext cx="80303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Реализация Указов Президента Российской Федерации от 7 мая 2012 года, основных направлений деятельности Правительства Российской Федерации на период до 2018 </a:t>
            </a:r>
            <a:r>
              <a:rPr lang="ru-RU" sz="1600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года</a:t>
            </a:r>
            <a:endParaRPr lang="ru-RU" sz="1600" dirty="0">
              <a:solidFill>
                <a:srgbClr val="3333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71601" y="2410630"/>
            <a:ext cx="77768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600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Повышение эффективности контрольно-надзорной деятельности и ее </a:t>
            </a:r>
            <a:r>
              <a:rPr lang="ru-RU" sz="1600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обеспечения </a:t>
            </a:r>
            <a:endParaRPr lang="ru-RU" sz="1600" kern="5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Andale Sans UI"/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323528" y="3125553"/>
            <a:ext cx="398793" cy="529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62149" y="2990329"/>
            <a:ext cx="78143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Организация проведения санитарно-противоэпидемических и профилактических мероприятий в отношении инфекционных и неинфекционных </a:t>
            </a:r>
            <a:r>
              <a:rPr lang="ru-RU" sz="1600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заболеваний</a:t>
            </a:r>
            <a:endParaRPr lang="ru-RU" sz="1600" dirty="0">
              <a:solidFill>
                <a:srgbClr val="3333FF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flipV="1">
            <a:off x="323527" y="6569896"/>
            <a:ext cx="399284" cy="468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23527" y="3831348"/>
            <a:ext cx="398794" cy="514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 rot="10800000" flipV="1">
            <a:off x="821374" y="3782255"/>
            <a:ext cx="7855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Совершенствование федерального государственного санитарно-эпидемиологического </a:t>
            </a:r>
            <a:r>
              <a:rPr lang="ru-RU" sz="1600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надзора</a:t>
            </a:r>
            <a:endParaRPr lang="ru-RU" sz="1600" dirty="0">
              <a:solidFill>
                <a:srgbClr val="3333FF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23528" y="4709395"/>
            <a:ext cx="398793" cy="499057"/>
          </a:xfrm>
          <a:prstGeom prst="rightArrow">
            <a:avLst>
              <a:gd name="adj1" fmla="val 50000"/>
              <a:gd name="adj2" fmla="val 6672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800000" flipV="1">
            <a:off x="862148" y="4579977"/>
            <a:ext cx="78863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Совершенствование федерального государственного надзора в области защиты прав потребителей и повышения гарантированного уровня защиты прав потребителей в Республике </a:t>
            </a:r>
            <a:r>
              <a:rPr lang="ru-RU" sz="1600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Адыгея</a:t>
            </a:r>
            <a:endParaRPr lang="ru-RU" sz="1600" dirty="0">
              <a:solidFill>
                <a:srgbClr val="3333FF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62150" y="5495101"/>
            <a:ext cx="78863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Совершенствование деятельности по предоставлению государственных услуг и осуществлению государственных функций за счет внедрения информационно-коммуникационных </a:t>
            </a:r>
            <a:r>
              <a:rPr lang="ru-RU" sz="1600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технологий</a:t>
            </a:r>
            <a:endParaRPr lang="ru-RU" sz="1600" dirty="0">
              <a:solidFill>
                <a:srgbClr val="3333FF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 flipV="1">
            <a:off x="323527" y="5719940"/>
            <a:ext cx="398794" cy="4866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62150" y="6474888"/>
            <a:ext cx="8030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принципов кадровой политики и реализации антикоррупционных кадровых </a:t>
            </a:r>
            <a:r>
              <a:rPr lang="ru-RU" sz="16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1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683568" y="165007"/>
            <a:ext cx="8003232" cy="55194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Основания проведения внеплановых проверок в 2015 год</a:t>
            </a:r>
            <a:r>
              <a:rPr lang="ru-RU" sz="2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endParaRPr lang="ru-RU" sz="2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/>
          </p:nvPr>
        </p:nvGraphicFramePr>
        <p:xfrm>
          <a:off x="683568" y="1382360"/>
          <a:ext cx="4824536" cy="6044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9525C-0A54-4011-AD7A-CDF6CA9A6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68144" y="1216008"/>
            <a:ext cx="2975208" cy="4075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рамках Федерального закона от 31.12.2014 № 532-ФЗ, в части отсутствия необходимости уведомлять субъект о предстоящих внеплановых проверках проведено 112 мероприятий по контролю, из них в 44% выявлены нарушения</a:t>
            </a:r>
            <a:endParaRPr lang="ru-RU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1472" y="907665"/>
            <a:ext cx="821537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15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165007"/>
            <a:ext cx="8003232" cy="10727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Результативность проведения внеплановых проверок за 2014 - 2015 год</a:t>
            </a:r>
            <a:endParaRPr lang="ru-RU" sz="2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FF3D7-CB7D-4988-A114-3184FEFB380D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683568" y="1938111"/>
            <a:ext cx="3245490" cy="1402798"/>
          </a:xfrm>
          <a:prstGeom prst="snip1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Удельный вес внеплановых проверок в 2015 году составил 61,1%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683568" y="5374803"/>
            <a:ext cx="3174052" cy="2075025"/>
          </a:xfrm>
          <a:prstGeom prst="downArrowCallout">
            <a:avLst>
              <a:gd name="adj1" fmla="val 24408"/>
              <a:gd name="adj2" fmla="val 25000"/>
              <a:gd name="adj3" fmla="val 25000"/>
              <a:gd name="adj4" fmla="val 6497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Удельный вес плановых проверок с нарушениями составляет 35,8% 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00628" y="1732840"/>
            <a:ext cx="3714776" cy="140279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Удельный вес внеплановых проверок в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2014 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составлял 60,5%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429224" y="4875747"/>
            <a:ext cx="3286180" cy="14027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Удельный вес плановых проверок с нарушениями составляет </a:t>
            </a:r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37,2%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ятно 1 15"/>
          <p:cNvSpPr/>
          <p:nvPr/>
        </p:nvSpPr>
        <p:spPr>
          <a:xfrm>
            <a:off x="1187624" y="3461757"/>
            <a:ext cx="2304256" cy="1913046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1,1 протокол на 1 проверку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755576" y="1465535"/>
            <a:ext cx="7959828" cy="1975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ятно 1 16"/>
          <p:cNvSpPr/>
          <p:nvPr/>
        </p:nvSpPr>
        <p:spPr>
          <a:xfrm>
            <a:off x="5866402" y="3135637"/>
            <a:ext cx="2305998" cy="1740110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1,3 протокола на 1 проверку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34723"/>
            <a:ext cx="6480720" cy="58223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99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надзорных мероприятий за 2015 год</a:t>
            </a:r>
            <a:endParaRPr lang="ru-RU" sz="2000" b="1" dirty="0">
              <a:solidFill>
                <a:srgbClr val="99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49656"/>
            <a:ext cx="8136904" cy="6714271"/>
          </a:xfrm>
        </p:spPr>
        <p:txBody>
          <a:bodyPr>
            <a:noAutofit/>
          </a:bodyPr>
          <a:lstStyle/>
          <a:p>
            <a:pPr marL="8255" indent="-8255" algn="just">
              <a:lnSpc>
                <a:spcPct val="100000"/>
              </a:lnSpc>
              <a:spcAft>
                <a:spcPts val="0"/>
              </a:spcAft>
            </a:pPr>
            <a:r>
              <a:rPr lang="ru-RU" sz="140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На учете 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Управления находятся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8911 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юридических лиц и индивидуальных предпринимателей, осуществляющих деятельность на территории Республики Адыгея. </a:t>
            </a:r>
          </a:p>
          <a:p>
            <a:pPr marL="8255" indent="-8255" algn="just">
              <a:lnSpc>
                <a:spcPct val="100000"/>
              </a:lnSpc>
              <a:spcAft>
                <a:spcPts val="0"/>
              </a:spcAft>
            </a:pP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В 2015 году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охват проверками 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юридических лиц и индивидуальных предпринимателей, осуществляющих деятельность на территории Республики Адыгея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составил 10,2%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(908) </a:t>
            </a:r>
          </a:p>
          <a:p>
            <a:pPr marL="8255" indent="-8255" algn="just">
              <a:lnSpc>
                <a:spcPct val="100000"/>
              </a:lnSpc>
              <a:spcAft>
                <a:spcPts val="0"/>
              </a:spcAft>
            </a:pP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73,5%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(667) юридических лиц и индивидуальных предпринимателей, в отношении которых проводились проверки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осуществляют деятельность с нарушением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действующего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санитарного законодательства и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законодательства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по защите прав потребителей. </a:t>
            </a:r>
          </a:p>
          <a:p>
            <a:pPr marL="8255" indent="-8255" algn="just">
              <a:lnSpc>
                <a:spcPct val="100000"/>
              </a:lnSpc>
              <a:spcAft>
                <a:spcPts val="0"/>
              </a:spcAft>
            </a:pP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По итогам проведения 892 проверок 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выявлены правонарушения и наложены административные взыскания. В результате   проведенных надзорных мероприятий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пресечено 1614 правонарушений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, из которых 1480 нарушения обязательных требований законодательства, 114 невыполнение предписаний органов государственного контроля (надзора), 20 несоответствие сведений, содержащихся в уведомлениях о начале осуществления отдельных видов предпринимательской деятельности. </a:t>
            </a:r>
          </a:p>
          <a:p>
            <a:pPr marL="8255" indent="-8255" algn="just">
              <a:lnSpc>
                <a:spcPct val="100000"/>
              </a:lnSpc>
              <a:spcAft>
                <a:spcPts val="0"/>
              </a:spcAft>
            </a:pP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 Управлением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проведено 76 административных расследований и 11 эпидемиологических расследований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, 29 постановлениями главного государственного санитарного врача по Республике Адыгея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56 человек временно отстранено от работы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. В пользу неопределенного круга лиц (потребителей услуг)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было подано в суды 3 иска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. </a:t>
            </a:r>
          </a:p>
          <a:p>
            <a:pPr marL="8255" indent="-8255" algn="just">
              <a:lnSpc>
                <a:spcPct val="100000"/>
              </a:lnSpc>
              <a:spcAft>
                <a:spcPts val="0"/>
              </a:spcAft>
            </a:pP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По итогам проверок и административных расследований в течение года должностными лицами Управления возбуждались дела об административных правонарушениях по 40 составам КоАП РФ по которым Управление уполномочено возбуждать дела об административных правонарушениях.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Общая сумма наложенных 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административных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штрафов составила 9903,9 тыс. рублей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, из них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взыскано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r>
              <a:rPr lang="ru-RU" sz="155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8682,4 тыс. рублей</a:t>
            </a:r>
            <a:r>
              <a:rPr lang="ru-RU" sz="155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, что составляет 87,7 % (в 2014г. было наложено штрафов на сумму 6940,6 тыс. рублей, из них взыскано 80,4%)</a:t>
            </a:r>
            <a:endParaRPr lang="ru-RU" sz="1550" b="1" kern="50" dirty="0">
              <a:solidFill>
                <a:srgbClr val="3333FF"/>
              </a:solidFill>
              <a:latin typeface="Times New Roman" panose="02020603050405020304" pitchFamily="18" charset="0"/>
              <a:ea typeface="Andale Sans U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5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721"/>
            <a:ext cx="1080120" cy="83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97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827584" y="165007"/>
            <a:ext cx="7859216" cy="123776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Удельный вес обеспеченности лабораторно-инструментальными исследованиями мероприятий по контролю за 2015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28662" y="1815358"/>
          <a:ext cx="7215238" cy="5227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13900F-7C41-4955-BF91-6AFD11012654}" type="slidenum">
              <a:rPr lang="ru-RU"/>
              <a:pPr>
                <a:defRPr/>
              </a:pPr>
              <a:t>23</a:t>
            </a:fld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928662" y="1879441"/>
            <a:ext cx="3429023" cy="4119575"/>
          </a:xfrm>
          <a:prstGeom prst="flowChartProcess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rgbClr val="3333FF"/>
                </a:solidFill>
              </a:rPr>
              <a:t>обеспеченность лабораторно-инструментальными исследованиями мероприятий по контролю (надзору) составляет 77,2% </a:t>
            </a:r>
            <a:endParaRPr lang="ru-RU" sz="1900" dirty="0" smtClean="0">
              <a:solidFill>
                <a:srgbClr val="3333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rgbClr val="3333FF"/>
                </a:solidFill>
              </a:rPr>
              <a:t>(</a:t>
            </a:r>
            <a:r>
              <a:rPr lang="ru-RU" sz="1900" dirty="0">
                <a:solidFill>
                  <a:srgbClr val="3333FF"/>
                </a:solidFill>
              </a:rPr>
              <a:t>Российская Федерация - 64 </a:t>
            </a:r>
            <a:r>
              <a:rPr lang="ru-RU" sz="1900" dirty="0" smtClean="0">
                <a:solidFill>
                  <a:srgbClr val="3333FF"/>
                </a:solidFill>
              </a:rPr>
              <a:t>%)</a:t>
            </a:r>
            <a:endParaRPr lang="ru-RU" sz="1900" dirty="0">
              <a:solidFill>
                <a:srgbClr val="3333FF"/>
              </a:solidFill>
            </a:endParaRPr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572000" y="1896020"/>
            <a:ext cx="3240360" cy="4102995"/>
          </a:xfrm>
          <a:prstGeom prst="flowChartProcess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>
                <a:solidFill>
                  <a:srgbClr val="3333FF"/>
                </a:solidFill>
              </a:rPr>
              <a:t>обеспеченность лабораторно-инструментальными исследованиями </a:t>
            </a:r>
            <a:r>
              <a:rPr lang="ru-RU" sz="1900" dirty="0" smtClean="0">
                <a:solidFill>
                  <a:srgbClr val="3333FF"/>
                </a:solidFill>
              </a:rPr>
              <a:t>при </a:t>
            </a:r>
            <a:r>
              <a:rPr lang="ru-RU" sz="1900" dirty="0">
                <a:solidFill>
                  <a:srgbClr val="3333FF"/>
                </a:solidFill>
              </a:rPr>
              <a:t>проведении плановых надзорных мероприятий составляет 88,9%, </a:t>
            </a:r>
            <a:endParaRPr lang="ru-RU" sz="1900" dirty="0" smtClean="0">
              <a:solidFill>
                <a:srgbClr val="3333FF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dirty="0" smtClean="0">
                <a:solidFill>
                  <a:srgbClr val="3333FF"/>
                </a:solidFill>
              </a:rPr>
              <a:t>при </a:t>
            </a:r>
            <a:r>
              <a:rPr lang="ru-RU" sz="1900" dirty="0">
                <a:solidFill>
                  <a:srgbClr val="3333FF"/>
                </a:solidFill>
              </a:rPr>
              <a:t>внеплановых 69,7</a:t>
            </a:r>
            <a:r>
              <a:rPr lang="ru-RU" sz="1900" dirty="0" smtClean="0">
                <a:solidFill>
                  <a:srgbClr val="3333FF"/>
                </a:solidFill>
              </a:rPr>
              <a:t>%</a:t>
            </a:r>
            <a:r>
              <a:rPr lang="ru-RU" sz="1900" dirty="0" smtClean="0">
                <a:solidFill>
                  <a:srgbClr val="990033"/>
                </a:solidFill>
              </a:rPr>
              <a:t> </a:t>
            </a:r>
            <a:endParaRPr lang="ru-RU" sz="1900" dirty="0">
              <a:solidFill>
                <a:srgbClr val="990033"/>
              </a:solidFill>
            </a:endParaRPr>
          </a:p>
        </p:txBody>
      </p:sp>
      <p:pic>
        <p:nvPicPr>
          <p:cNvPr id="13" name="Рисунок 12" descr="1412962445_voda_c_probirk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340491" y="6079678"/>
            <a:ext cx="1832389" cy="1624052"/>
          </a:xfrm>
          <a:prstGeom prst="rect">
            <a:avLst/>
          </a:prstGeom>
        </p:spPr>
      </p:pic>
      <p:pic>
        <p:nvPicPr>
          <p:cNvPr id="12" name="Рисунок 11" descr="chemistry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80312" y="5541155"/>
            <a:ext cx="1584176" cy="1555323"/>
          </a:xfrm>
          <a:prstGeom prst="rect">
            <a:avLst/>
          </a:prstGeom>
        </p:spPr>
      </p:pic>
      <p:sp>
        <p:nvSpPr>
          <p:cNvPr id="14" name="Стрелка вправо с вырезом 13"/>
          <p:cNvSpPr/>
          <p:nvPr/>
        </p:nvSpPr>
        <p:spPr>
          <a:xfrm>
            <a:off x="928662" y="5624331"/>
            <a:ext cx="5286412" cy="2079399"/>
          </a:xfrm>
          <a:prstGeom prst="notch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Проведение проверок без лабораторно-инструментальных исследований является показателем неэффективности контроля и </a:t>
            </a:r>
            <a:r>
              <a:rPr lang="ru-RU" sz="1600" dirty="0" smtClean="0">
                <a:solidFill>
                  <a:srgbClr val="3333FF"/>
                </a:solidFill>
              </a:rPr>
              <a:t>надзора</a:t>
            </a:r>
            <a:endParaRPr lang="ru-RU" sz="1600" dirty="0">
              <a:solidFill>
                <a:srgbClr val="3333FF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28662" y="1617541"/>
            <a:ext cx="7786742" cy="3278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8404"/>
            <a:ext cx="8003232" cy="70177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Удельный вес протоколов об АПН, рассмотренных Управлением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197286"/>
              </p:ext>
            </p:extLst>
          </p:nvPr>
        </p:nvGraphicFramePr>
        <p:xfrm>
          <a:off x="611560" y="1216007"/>
          <a:ext cx="3960440" cy="4741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611560" y="1650323"/>
            <a:ext cx="1080120" cy="1312378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FF"/>
                </a:solidFill>
              </a:rPr>
              <a:t>РФ 17,2%</a:t>
            </a:r>
            <a:endParaRPr lang="ru-RU" sz="1600" dirty="0">
              <a:solidFill>
                <a:srgbClr val="3333FF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572000" y="1402770"/>
            <a:ext cx="4248472" cy="3960840"/>
          </a:xfrm>
          <a:prstGeom prst="wedgeRoundRectCallout">
            <a:avLst>
              <a:gd name="adj1" fmla="val -36490"/>
              <a:gd name="adj2" fmla="val 70669"/>
              <a:gd name="adj3" fmla="val 16667"/>
            </a:avLst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Выше республиканского уровня % поступивших протоколов из других органов в районах: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FF"/>
                </a:solidFill>
              </a:rPr>
              <a:t> </a:t>
            </a:r>
            <a:r>
              <a:rPr lang="ru-RU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Шовгеновском - 65,3%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Майкопском - 42,3% 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Красногвардейском - 32,1%</a:t>
            </a:r>
            <a:endParaRPr lang="ru-RU" sz="2000" b="1" u="sng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u="sng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rDU5DNzKr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6188785"/>
            <a:ext cx="1584176" cy="15149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339752" y="6182858"/>
            <a:ext cx="6480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Указанное свидетельствует, что по </a:t>
            </a:r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материалам должностных лиц </a:t>
            </a: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Управления, </a:t>
            </a:r>
            <a:r>
              <a:rPr lang="ru-RU" sz="16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органы прокуратуры выявляют значительную долю нарушений законодательства </a:t>
            </a:r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сфере санитарно-эпидемиологического благополучия и защиты прав потребителей </a:t>
            </a:r>
            <a:endParaRPr lang="ru-RU" sz="16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V="1">
            <a:off x="683568" y="984256"/>
            <a:ext cx="803183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17232"/>
            <a:ext cx="8075240" cy="75546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Привлечение к административной ответственности юридических лиц в 2013-2015 гг.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990105"/>
              </p:ext>
            </p:extLst>
          </p:nvPr>
        </p:nvGraphicFramePr>
        <p:xfrm>
          <a:off x="683568" y="1715063"/>
          <a:ext cx="3888432" cy="5116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/>
              <a:pPr>
                <a:defRPr/>
              </a:pPr>
              <a:t>25</a:t>
            </a:fld>
            <a:endParaRPr lang="ru-RU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539552" y="1650322"/>
            <a:ext cx="1224136" cy="990210"/>
          </a:xfrm>
          <a:prstGeom prst="wedgeEllipseCallout">
            <a:avLst>
              <a:gd name="adj1" fmla="val 40616"/>
              <a:gd name="adj2" fmla="val 5968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3333FF"/>
                </a:solidFill>
              </a:rPr>
              <a:t>РФ -17,2%</a:t>
            </a:r>
            <a:endParaRPr lang="ru-RU" sz="1600" dirty="0">
              <a:solidFill>
                <a:srgbClr val="3333FF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9967" y="1736274"/>
            <a:ext cx="3429024" cy="1650350"/>
          </a:xfrm>
          <a:prstGeom prst="round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FF"/>
                </a:solidFill>
              </a:rPr>
              <a:t>% постановлений о привлечении к административной ответственности по делам об АПН юридических лиц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4788024" y="3711285"/>
            <a:ext cx="3898776" cy="3909268"/>
          </a:xfrm>
          <a:prstGeom prst="downArrowCallout">
            <a:avLst>
              <a:gd name="adj1" fmla="val 24353"/>
              <a:gd name="adj2" fmla="val 25000"/>
              <a:gd name="adj3" fmla="val 25000"/>
              <a:gd name="adj4" fmla="val 5591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 algn="ctr"/>
            <a:r>
              <a:rPr lang="ru-RU" sz="1400" b="1" dirty="0">
                <a:solidFill>
                  <a:srgbClr val="3333FF"/>
                </a:solidFill>
              </a:rPr>
              <a:t>Ниже среднереспубликанского показателя </a:t>
            </a:r>
            <a:r>
              <a:rPr lang="ru-RU" sz="1400" b="1" dirty="0" smtClean="0">
                <a:solidFill>
                  <a:srgbClr val="3333FF"/>
                </a:solidFill>
              </a:rPr>
              <a:t>вынесено </a:t>
            </a:r>
            <a:r>
              <a:rPr lang="ru-RU" sz="1400" b="1" dirty="0">
                <a:solidFill>
                  <a:srgbClr val="3333FF"/>
                </a:solidFill>
              </a:rPr>
              <a:t>постановлений, в отношении юридических лиц по материалам </a:t>
            </a:r>
            <a:r>
              <a:rPr lang="ru-RU" sz="1400" b="1" dirty="0" smtClean="0">
                <a:solidFill>
                  <a:srgbClr val="3333FF"/>
                </a:solidFill>
              </a:rPr>
              <a:t>проверок Красногвардейского и </a:t>
            </a:r>
            <a:r>
              <a:rPr lang="ru-RU" sz="1400" b="1" dirty="0">
                <a:solidFill>
                  <a:srgbClr val="3333FF"/>
                </a:solidFill>
              </a:rPr>
              <a:t>Майкопского территориальных </a:t>
            </a:r>
            <a:r>
              <a:rPr lang="ru-RU" sz="1400" b="1" dirty="0" smtClean="0">
                <a:solidFill>
                  <a:srgbClr val="3333FF"/>
                </a:solidFill>
              </a:rPr>
              <a:t>отделов</a:t>
            </a:r>
            <a:r>
              <a:rPr lang="ru-RU" sz="1400" b="1" dirty="0">
                <a:solidFill>
                  <a:srgbClr val="3333FF"/>
                </a:solidFill>
              </a:rPr>
              <a:t>;</a:t>
            </a:r>
            <a:endParaRPr lang="ru-RU" sz="1400" b="1" dirty="0" smtClean="0">
              <a:solidFill>
                <a:srgbClr val="3333FF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3333FF"/>
                </a:solidFill>
              </a:rPr>
              <a:t> </a:t>
            </a:r>
            <a:r>
              <a:rPr lang="ru-RU" sz="1400" b="1" dirty="0">
                <a:solidFill>
                  <a:srgbClr val="3333FF"/>
                </a:solidFill>
              </a:rPr>
              <a:t>по материалам проверок Шовгеновского территориального отдела административные наказания к юридическим лицам не применялись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11560" y="1216008"/>
            <a:ext cx="80752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165007"/>
            <a:ext cx="7931224" cy="825175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Прекращение производства по делу судами</a:t>
            </a:r>
            <a:b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Отмены постановлений судами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70532" y="2320637"/>
            <a:ext cx="2448272" cy="818979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222 дела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237735"/>
            <a:ext cx="4030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% дел об АПН прекращенных судом,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от общего кол-ва дел переданных 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 рассмотрение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038637" y="3053120"/>
            <a:ext cx="1048" cy="12276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755575" y="4280736"/>
            <a:ext cx="3673947" cy="232063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Прекращены 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дела по материалам специалистов отдела защиты прав потребителей и территориального отдела в </a:t>
            </a:r>
            <a:endParaRPr lang="ru-RU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Адыгейске, </a:t>
            </a:r>
            <a:r>
              <a:rPr lang="ru-RU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Теучежском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Тахтамукайском</a:t>
            </a:r>
            <a:r>
              <a:rPr lang="ru-RU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районах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52745" y="3284331"/>
            <a:ext cx="1566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прекращено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1,4%</a:t>
            </a:r>
            <a:endParaRPr lang="ru-RU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683568" y="3284330"/>
            <a:ext cx="1152128" cy="831371"/>
          </a:xfrm>
          <a:prstGeom prst="wedgeEllipseCallout">
            <a:avLst>
              <a:gd name="adj1" fmla="val 29908"/>
              <a:gd name="adj2" fmla="val 63570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FF"/>
                </a:solidFill>
              </a:rPr>
              <a:t>РФ - 5 %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92080" y="1237735"/>
            <a:ext cx="356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% постановлений по делам об АПН, отмененных  судом от общего кол-ва обжалованных постановлений</a:t>
            </a:r>
          </a:p>
          <a:p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704758" y="2609177"/>
            <a:ext cx="2786082" cy="1000086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судах обжаловалось</a:t>
            </a:r>
          </a:p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11 постановлений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000893" y="3661260"/>
            <a:ext cx="0" cy="10727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5214942" y="4785988"/>
            <a:ext cx="3214710" cy="26347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Отменены постановления, вынесенные по материалам специалистов </a:t>
            </a:r>
            <a:r>
              <a:rPr lang="ru-RU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Тахтамукайского</a:t>
            </a:r>
            <a:r>
              <a:rPr lang="ru-RU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Красногвардейского территориальных </a:t>
            </a:r>
            <a:r>
              <a:rPr lang="ru-RU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отделов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000894" y="3795779"/>
            <a:ext cx="15716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отменено судом 2 дела</a:t>
            </a:r>
            <a:endParaRPr lang="ru-RU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Овальная выноска 38"/>
          <p:cNvSpPr/>
          <p:nvPr/>
        </p:nvSpPr>
        <p:spPr>
          <a:xfrm>
            <a:off x="4572000" y="3675709"/>
            <a:ext cx="1856594" cy="945243"/>
          </a:xfrm>
          <a:prstGeom prst="wedgeEllipseCallout">
            <a:avLst>
              <a:gd name="adj1" fmla="val 20906"/>
              <a:gd name="adj2" fmla="val 67138"/>
            </a:avLst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3333FF"/>
                </a:solidFill>
                <a:cs typeface="Times New Roman" pitchFamily="18" charset="0"/>
              </a:rPr>
              <a:t>РФ - 15%</a:t>
            </a:r>
          </a:p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Стрелка вправо 41"/>
          <p:cNvSpPr/>
          <p:nvPr/>
        </p:nvSpPr>
        <p:spPr>
          <a:xfrm>
            <a:off x="683568" y="6372914"/>
            <a:ext cx="4531374" cy="1548711"/>
          </a:xfrm>
          <a:prstGeom prst="rightArrow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Низкая эффективность проводимых мероприятий, отсутствие доказательной </a:t>
            </a:r>
            <a:r>
              <a:rPr lang="ru-RU" sz="15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базы, </a:t>
            </a:r>
            <a:r>
              <a:rPr lang="ru-RU" sz="1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неэффективная работа </a:t>
            </a:r>
            <a:r>
              <a:rPr lang="ru-RU" sz="15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судах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683568" y="1132831"/>
            <a:ext cx="8103274" cy="22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165007"/>
            <a:ext cx="8280920" cy="825175"/>
          </a:xfrm>
        </p:spPr>
        <p:txBody>
          <a:bodyPr>
            <a:noAutofit/>
          </a:bodyPr>
          <a:lstStyle/>
          <a:p>
            <a:pPr algn="just"/>
            <a:r>
              <a:rPr lang="ru-RU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Административное приостановление деятельности в 2015 году</a:t>
            </a:r>
            <a:endParaRPr lang="ru-RU" sz="22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1169243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990033"/>
                </a:solidFill>
              </a:rPr>
              <a:t>Федеральным законом от 13.07.2015 № 246 ФЗ внесены изменения в Федеральный закон от 26.12 2008 № 294-ФЗ, в части того, что основание для включения в план проведения плановых проверок является административное приостановление деятельности</a:t>
            </a:r>
          </a:p>
          <a:p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2723050"/>
            <a:ext cx="3052930" cy="19031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FF"/>
                </a:solidFill>
              </a:rPr>
              <a:t>В 2015 году – 9 решений суда об административном приостановлении деятельности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7" name="Стрелка вверх 16"/>
          <p:cNvSpPr/>
          <p:nvPr/>
        </p:nvSpPr>
        <p:spPr>
          <a:xfrm>
            <a:off x="611560" y="2629998"/>
            <a:ext cx="2664296" cy="1908437"/>
          </a:xfrm>
          <a:prstGeom prst="upArrow">
            <a:avLst>
              <a:gd name="adj1" fmla="val 67651"/>
              <a:gd name="adj2" fmla="val 336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наибольшее число приостановлений применено отделами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3568" y="4455918"/>
            <a:ext cx="22174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надзора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 обеспечению санитарного благополучия населения </a:t>
            </a:r>
            <a:endParaRPr lang="ru-RU" sz="1400" b="1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 обеспечению безопасных условий труда, благоприятной среды обитания и условий проживания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6660232" y="2723050"/>
            <a:ext cx="2232248" cy="2069522"/>
          </a:xfrm>
          <a:prstGeom prst="downArrow">
            <a:avLst>
              <a:gd name="adj1" fmla="val 7808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cs typeface="Times New Roman" pitchFamily="18" charset="0"/>
              </a:rPr>
              <a:t>не </a:t>
            </a:r>
            <a:r>
              <a:rPr lang="ru-RU" sz="1400" b="1" dirty="0" smtClean="0">
                <a:cs typeface="Times New Roman" pitchFamily="18" charset="0"/>
              </a:rPr>
              <a:t>применялось</a:t>
            </a:r>
            <a:r>
              <a:rPr lang="ru-RU" sz="1400" b="1" dirty="0">
                <a:cs typeface="Times New Roman" pitchFamily="18" charset="0"/>
              </a:rPr>
              <a:t> административное </a:t>
            </a:r>
            <a:r>
              <a:rPr lang="ru-RU" sz="1400" b="1" dirty="0" smtClean="0">
                <a:cs typeface="Times New Roman" pitchFamily="18" charset="0"/>
              </a:rPr>
              <a:t>приостановление </a:t>
            </a:r>
            <a:r>
              <a:rPr lang="ru-RU" sz="1400" b="1" dirty="0">
                <a:cs typeface="Times New Roman" pitchFamily="18" charset="0"/>
              </a:rPr>
              <a:t>деятельности 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6732240" y="4792573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территориальными отделами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Майкопском и Шовгеновском 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районах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imgpreviewCAKDEW2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0060" y="5495796"/>
            <a:ext cx="1709952" cy="1732868"/>
          </a:xfrm>
          <a:prstGeom prst="rect">
            <a:avLst/>
          </a:prstGeom>
        </p:spPr>
      </p:pic>
      <p:sp>
        <p:nvSpPr>
          <p:cNvPr id="22" name="Овальная выноска 21"/>
          <p:cNvSpPr/>
          <p:nvPr/>
        </p:nvSpPr>
        <p:spPr>
          <a:xfrm>
            <a:off x="4499992" y="5578314"/>
            <a:ext cx="2736304" cy="1650350"/>
          </a:xfrm>
          <a:prstGeom prst="wedgeEllipseCallout">
            <a:avLst>
              <a:gd name="adj1" fmla="val -46360"/>
              <a:gd name="adj2" fmla="val 5183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План проверок на 2017 год</a:t>
            </a:r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83568" y="990182"/>
            <a:ext cx="80648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1043608" y="421756"/>
            <a:ext cx="7471742" cy="118876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Показатели заболеваемости некоторыми инфекциями за 2015 год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F69215-1982-43EA-8FEE-6C777184EFE0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1815373"/>
            <a:ext cx="4104456" cy="47034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700" b="1" dirty="0" smtClean="0"/>
              <a:t>снижение заболеваемости по 20 нозологическим формам, в том числе: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корью – в 60 раз (РФ - в 5,7 раза)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err="1" smtClean="0"/>
              <a:t>сальмонеллезным</a:t>
            </a:r>
            <a:r>
              <a:rPr lang="ru-RU" sz="1700" dirty="0" smtClean="0"/>
              <a:t> инфекциям – на 23,2% (РФ -12,7%)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 ОКИ установленной этиологии – на 23,3% (РФ +7,8%)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 хроническим гепатитом С – на 16,9% (РФ на -4,7%)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 туберкулезом - на 17,4% (РФ -2,4%)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чесоткой – на 16,3%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 ветряной оспой на 11,9% (РФ -13,0%)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 внебольничными пневмониями – на 5,7% (РФ -4,6%)</a:t>
            </a:r>
            <a:endParaRPr lang="ru-RU" sz="17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1763688" y="6622442"/>
            <a:ext cx="1665312" cy="10516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964907" y="3092943"/>
            <a:ext cx="3857625" cy="46209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700" b="1" dirty="0"/>
              <a:t>рост </a:t>
            </a:r>
            <a:r>
              <a:rPr lang="ru-RU" sz="1700" b="1" dirty="0" smtClean="0"/>
              <a:t>заболеваемости: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ОКИ неустановленной </a:t>
            </a:r>
            <a:r>
              <a:rPr lang="ru-RU" sz="1700" dirty="0"/>
              <a:t>вирусной этиологии – на 15,2% (РФ -4,1</a:t>
            </a:r>
            <a:r>
              <a:rPr lang="ru-RU" sz="1700" dirty="0" smtClean="0"/>
              <a:t>%)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 коклюшем </a:t>
            </a:r>
            <a:r>
              <a:rPr lang="ru-RU" sz="1700" dirty="0"/>
              <a:t>– в 2,5 раза (РФ +35,3</a:t>
            </a:r>
            <a:r>
              <a:rPr lang="ru-RU" sz="1700" dirty="0" smtClean="0"/>
              <a:t>%)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ОРВИ </a:t>
            </a:r>
            <a:r>
              <a:rPr lang="ru-RU" sz="1700" dirty="0"/>
              <a:t>на 30,4</a:t>
            </a:r>
            <a:r>
              <a:rPr lang="ru-RU" sz="1700" dirty="0" smtClean="0"/>
              <a:t>%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гриппом </a:t>
            </a:r>
            <a:r>
              <a:rPr lang="ru-RU" sz="1700" dirty="0"/>
              <a:t>на 23,3</a:t>
            </a:r>
            <a:r>
              <a:rPr lang="ru-RU" sz="1700" dirty="0" smtClean="0"/>
              <a:t>%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 </a:t>
            </a:r>
            <a:r>
              <a:rPr lang="ru-RU" sz="1700" dirty="0"/>
              <a:t>хроническим гепатитом В на 14,3</a:t>
            </a:r>
            <a:r>
              <a:rPr lang="ru-RU" sz="1700" dirty="0" smtClean="0"/>
              <a:t>%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ru-RU" sz="1700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700" dirty="0" smtClean="0"/>
              <a:t>в </a:t>
            </a:r>
            <a:r>
              <a:rPr lang="ru-RU" sz="1700" dirty="0"/>
              <a:t>2,2 раза (РФ +23,9%) увеличилось количество обращений в медицинские организации по поводу присасывания клещей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трелка вверх 13"/>
          <p:cNvSpPr/>
          <p:nvPr/>
        </p:nvSpPr>
        <p:spPr>
          <a:xfrm>
            <a:off x="5929313" y="1732856"/>
            <a:ext cx="1928812" cy="12377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83568" y="1465535"/>
            <a:ext cx="792088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67426"/>
            <a:ext cx="8136904" cy="932865"/>
          </a:xfrm>
        </p:spPr>
        <p:txBody>
          <a:bodyPr>
            <a:noAutofit/>
          </a:bodyPr>
          <a:lstStyle/>
          <a:p>
            <a:pPr algn="ctr"/>
            <a:r>
              <a:rPr lang="ru-RU" sz="23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</a:t>
            </a:r>
            <a:r>
              <a:rPr lang="ru-RU" sz="23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в 2015 году в области обеспечения качества и безопасности пищевой </a:t>
            </a:r>
            <a:r>
              <a:rPr lang="ru-RU" sz="2300" b="1" dirty="0" smtClean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</a:t>
            </a:r>
            <a:endParaRPr lang="ru-RU" sz="2300" b="1" dirty="0">
              <a:solidFill>
                <a:srgbClr val="9900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9525C-0A54-4011-AD7A-CDF6CA9A6958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65535"/>
            <a:ext cx="820891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3333FF"/>
                </a:solidFill>
              </a:rPr>
              <a:t>реализация Указов Президента Российской Федерации и </a:t>
            </a:r>
            <a:r>
              <a:rPr lang="ru-RU" b="1" dirty="0" smtClean="0">
                <a:solidFill>
                  <a:srgbClr val="3333FF"/>
                </a:solidFill>
              </a:rPr>
              <a:t>поручений </a:t>
            </a:r>
            <a:r>
              <a:rPr lang="ru-RU" b="1" dirty="0">
                <a:solidFill>
                  <a:srgbClr val="3333FF"/>
                </a:solidFill>
              </a:rPr>
              <a:t>Правительства Российской Федерации</a:t>
            </a:r>
            <a:r>
              <a:rPr lang="ru-RU" b="1" dirty="0" smtClean="0">
                <a:solidFill>
                  <a:srgbClr val="3333FF"/>
                </a:solidFill>
              </a:rPr>
              <a:t>: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990033"/>
                </a:solidFill>
              </a:rPr>
              <a:t>Указ </a:t>
            </a:r>
            <a:r>
              <a:rPr lang="ru-RU" sz="1600" b="1" dirty="0">
                <a:solidFill>
                  <a:srgbClr val="990033"/>
                </a:solidFill>
              </a:rPr>
              <a:t>президента Российской Федерации от 06.08.2014 № 560 «О применении отдельных специальных экономических мер в целях обеспечения безопасности Российской Федерации</a:t>
            </a:r>
            <a:r>
              <a:rPr lang="ru-RU" sz="1600" b="1" dirty="0" smtClean="0">
                <a:solidFill>
                  <a:srgbClr val="990033"/>
                </a:solidFill>
              </a:rPr>
              <a:t>»;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990033"/>
                </a:solidFill>
              </a:rPr>
              <a:t> </a:t>
            </a:r>
            <a:r>
              <a:rPr lang="ru-RU" sz="1600" b="1" dirty="0">
                <a:solidFill>
                  <a:srgbClr val="990033"/>
                </a:solidFill>
              </a:rPr>
              <a:t>поручение Правительства Российской Федерации от 09.02.2015 №П12-5896 «О проведении внеплановых проверок в отношении пищевой продукции из водных биоресурсов на содержание фосфатов и глазури»;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990033"/>
                </a:solidFill>
              </a:rPr>
              <a:t>поручение </a:t>
            </a:r>
            <a:r>
              <a:rPr lang="ru-RU" sz="1600" b="1" dirty="0">
                <a:solidFill>
                  <a:srgbClr val="990033"/>
                </a:solidFill>
              </a:rPr>
              <a:t>Правительства Российской Федерации от 27.08.2015 № ОГ-П12-5877 «О проведении внеплановых проверок в отношении производителей БАД и аптечных организаций, осуществляющих их реализацию»;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990033"/>
                </a:solidFill>
              </a:rPr>
              <a:t>поручение </a:t>
            </a:r>
            <a:r>
              <a:rPr lang="ru-RU" sz="1600" b="1" dirty="0">
                <a:solidFill>
                  <a:srgbClr val="990033"/>
                </a:solidFill>
              </a:rPr>
              <a:t>Правительства Российской Федерации от 29.09.2015 № АД-П11-6628 «Об усилении надзора за качеством и безопасностью продовольственного сырья и пищевых продуктов</a:t>
            </a:r>
            <a:r>
              <a:rPr lang="ru-RU" sz="1600" b="1" dirty="0" smtClean="0">
                <a:solidFill>
                  <a:srgbClr val="990033"/>
                </a:solidFill>
              </a:rPr>
              <a:t>»</a:t>
            </a:r>
          </a:p>
          <a:p>
            <a:pPr algn="ctr"/>
            <a:endParaRPr lang="ru-RU" sz="1600" b="1" dirty="0" smtClean="0">
              <a:solidFill>
                <a:srgbClr val="990033"/>
              </a:solidFill>
            </a:endParaRPr>
          </a:p>
          <a:p>
            <a:pPr algn="just"/>
            <a:r>
              <a:rPr lang="ru-RU" b="1" dirty="0" smtClean="0">
                <a:solidFill>
                  <a:srgbClr val="3333FF"/>
                </a:solidFill>
              </a:rPr>
              <a:t>надзор </a:t>
            </a:r>
            <a:r>
              <a:rPr lang="ru-RU" b="1" dirty="0">
                <a:solidFill>
                  <a:srgbClr val="3333FF"/>
                </a:solidFill>
              </a:rPr>
              <a:t>за соблюдением требований технических регламентов Таможенного </a:t>
            </a:r>
            <a:r>
              <a:rPr lang="ru-RU" b="1" dirty="0" smtClean="0">
                <a:solidFill>
                  <a:srgbClr val="3333FF"/>
                </a:solidFill>
              </a:rPr>
              <a:t>союза</a:t>
            </a:r>
          </a:p>
          <a:p>
            <a:pPr algn="just"/>
            <a:endParaRPr lang="ru-RU" b="1" dirty="0" smtClean="0">
              <a:solidFill>
                <a:srgbClr val="3333FF"/>
              </a:solidFill>
            </a:endParaRPr>
          </a:p>
          <a:p>
            <a:pPr algn="just"/>
            <a:r>
              <a:rPr lang="ru-RU" b="1" dirty="0">
                <a:solidFill>
                  <a:srgbClr val="3333FF"/>
                </a:solidFill>
              </a:rPr>
              <a:t>надзор за </a:t>
            </a:r>
            <a:r>
              <a:rPr lang="ru-RU" b="1" dirty="0" smtClean="0">
                <a:solidFill>
                  <a:srgbClr val="3333FF"/>
                </a:solidFill>
              </a:rPr>
              <a:t>качеством и безопасностью социально значимых продуктов </a:t>
            </a:r>
            <a:r>
              <a:rPr lang="ru-RU" b="1" dirty="0">
                <a:solidFill>
                  <a:srgbClr val="3333FF"/>
                </a:solidFill>
              </a:rPr>
              <a:t>питания, в том числе </a:t>
            </a:r>
            <a:r>
              <a:rPr lang="ru-RU" b="1" dirty="0" smtClean="0">
                <a:solidFill>
                  <a:srgbClr val="3333FF"/>
                </a:solidFill>
              </a:rPr>
              <a:t>за мукой и </a:t>
            </a:r>
            <a:r>
              <a:rPr lang="ru-RU" b="1" dirty="0">
                <a:solidFill>
                  <a:srgbClr val="3333FF"/>
                </a:solidFill>
              </a:rPr>
              <a:t>хлебобулочными изделиями</a:t>
            </a:r>
          </a:p>
        </p:txBody>
      </p:sp>
    </p:spTree>
    <p:extLst>
      <p:ext uri="{BB962C8B-B14F-4D97-AF65-F5344CB8AC3E}">
        <p14:creationId xmlns:p14="http://schemas.microsoft.com/office/powerpoint/2010/main" val="2027186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39752" y="384248"/>
            <a:ext cx="6174043" cy="1126957"/>
          </a:xfrm>
        </p:spPr>
        <p:txBody>
          <a:bodyPr>
            <a:normAutofit/>
          </a:bodyPr>
          <a:lstStyle/>
          <a:p>
            <a:pPr lvl="0" algn="ctr" defTabSz="91440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ru-RU" alt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Перечень государственных функций </a:t>
            </a:r>
            <a:r>
              <a:rPr lang="ru-RU" altLang="ru-RU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органов </a:t>
            </a:r>
            <a:r>
              <a:rPr lang="ru-RU" alt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+mn-cs"/>
              </a:rPr>
              <a:t>Роспотребнадзора</a:t>
            </a:r>
          </a:p>
        </p:txBody>
      </p:sp>
      <p:sp>
        <p:nvSpPr>
          <p:cNvPr id="12" name="Объект 11"/>
          <p:cNvSpPr>
            <a:spLocks noGrp="1"/>
          </p:cNvSpPr>
          <p:nvPr>
            <p:ph idx="1"/>
          </p:nvPr>
        </p:nvSpPr>
        <p:spPr>
          <a:xfrm>
            <a:off x="395536" y="1677557"/>
            <a:ext cx="8496944" cy="6086370"/>
          </a:xfrm>
        </p:spPr>
        <p:txBody>
          <a:bodyPr>
            <a:noAutofit/>
          </a:bodyPr>
          <a:lstStyle/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solidFill>
                  <a:srgbClr val="3333FF"/>
                </a:solidFill>
                <a:latin typeface="Calibri" pitchFamily="34" charset="0"/>
              </a:rPr>
              <a:t>1. </a:t>
            </a:r>
            <a:r>
              <a:rPr lang="ru-RU" alt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проверок деятельности юридических лиц, индивидуальных предпринимателей и граждан по выполнению требований санитарного законодательства, законов и иных нормативных правовых актов Российской Федерации, регулирующих отношения в области защиты прав потребителей, и за соблюдением правил продажи отдельных предусмотренных законодательством видов товаров, выполнения работ, оказания услуг </a:t>
            </a:r>
            <a:endParaRPr lang="en-US" altLang="ru-RU" sz="1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Информирование органов государственной власти Российской Федерации, органов государственной власти субъектов Российской Федерации, органов местного самоуправления и населения о санитарно-эпидемиологической обстановке и о принимаемых мерах по обеспечению санитарно-эпидемиологического благополучия населения. </a:t>
            </a:r>
            <a:endParaRPr lang="en-US" altLang="ru-RU" sz="14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и проведение социально-гигиенического мониторинга 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Организация учета, регистрации, установление причины и выявление  условий возникновения и распространения инфекционных заболеваний и массовых неинфекционных заболеваний (отравлений); подготовка предложений о введении и об отмене на территории Российской Федерации, субъектов Российской Федерации ограничительных мероприятий (карантина) в порядке, установленном законодательством Российской Федерации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Организация регистрации лиц, пострадавших от радиационного воздействия и подвергшихся радиационному облучению в результате чернобыльской и других радиационных катастроф и инцидентов 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Организация мероприятий по пропаганде здорового образа жизни среди населения, а также информированию и просвещению граждан по актуальным вопросам защиты их прав  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Проведение статистического наблюдения в области обеспечения санитарно-эпидемиологического благополучия населения, сфере защиты прав потребителей 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Рассмотрение обращений граждан в установленный законодательством Российской Федерации срок </a:t>
            </a:r>
          </a:p>
          <a:p>
            <a:pPr marL="0" lvl="0" indent="0" algn="just" defTabSz="9144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altLang="ru-RU" sz="1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Подготовка и переподготовка государственных служащих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FF3D7-CB7D-4988-A114-3184FEFB380D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0" name="Изображение 4" descr="герб роспотребнадзор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6" y="217897"/>
            <a:ext cx="1728192" cy="141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32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165007"/>
            <a:ext cx="7972452" cy="907693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Специальные экономические меры в целях обеспечения безопасности Российской Федерации</a:t>
            </a: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previewCAR91YWJ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8148" y="4222192"/>
            <a:ext cx="1106340" cy="135136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5" descr="imgpreviewCALTIF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15051"/>
            <a:ext cx="1960176" cy="1650350"/>
          </a:xfrm>
          <a:prstGeom prst="rect">
            <a:avLst/>
          </a:prstGeom>
        </p:spPr>
      </p:pic>
      <p:pic>
        <p:nvPicPr>
          <p:cNvPr id="7" name="Рисунок 6" descr="imgpreviewCA0QFV9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6023751"/>
            <a:ext cx="2143140" cy="163933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2915816" y="1315052"/>
            <a:ext cx="5472608" cy="245695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FF"/>
                </a:solidFill>
              </a:rPr>
              <a:t>Во исполнение Приказа Роспотребнадзора от 19.08.2015г № 876 «О мерах по реализации Указа Президента Российской Федерации от 06.08.2014 № 560» проведены проверки в отношении: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333FF"/>
                </a:solidFill>
              </a:rPr>
              <a:t> 541 пищевого объекта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>
                <a:solidFill>
                  <a:srgbClr val="3333FF"/>
                </a:solidFill>
              </a:rPr>
              <a:t>123 детских </a:t>
            </a:r>
            <a:r>
              <a:rPr lang="ru-RU" dirty="0" smtClean="0">
                <a:solidFill>
                  <a:srgbClr val="3333FF"/>
                </a:solidFill>
              </a:rPr>
              <a:t>образовательных учреждений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3333FF"/>
                </a:solidFill>
              </a:rPr>
              <a:t> </a:t>
            </a:r>
            <a:r>
              <a:rPr lang="ru-RU" dirty="0" smtClean="0">
                <a:solidFill>
                  <a:srgbClr val="3333FF"/>
                </a:solidFill>
              </a:rPr>
              <a:t> </a:t>
            </a:r>
            <a:r>
              <a:rPr lang="ru-RU" dirty="0">
                <a:solidFill>
                  <a:srgbClr val="3333FF"/>
                </a:solidFill>
              </a:rPr>
              <a:t>44 ярмарок</a:t>
            </a: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714348" y="3300673"/>
            <a:ext cx="1643074" cy="148531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35896" y="4125847"/>
            <a:ext cx="4032448" cy="173286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333FF"/>
                </a:solidFill>
              </a:rPr>
              <a:t>Выявлены и пресечены 623 правонарушения в части ненадлежащего оборота пищевых </a:t>
            </a:r>
            <a:r>
              <a:rPr lang="ru-RU" sz="1600" dirty="0" smtClean="0">
                <a:solidFill>
                  <a:srgbClr val="3333FF"/>
                </a:solidFill>
              </a:rPr>
              <a:t>продуктов,</a:t>
            </a:r>
          </a:p>
          <a:p>
            <a:pPr algn="ctr"/>
            <a:r>
              <a:rPr lang="ru-RU" sz="1600" dirty="0" smtClean="0">
                <a:solidFill>
                  <a:srgbClr val="3333FF"/>
                </a:solidFill>
              </a:rPr>
              <a:t>изъято </a:t>
            </a:r>
            <a:r>
              <a:rPr lang="ru-RU" sz="1600" dirty="0">
                <a:solidFill>
                  <a:srgbClr val="3333FF"/>
                </a:solidFill>
              </a:rPr>
              <a:t>из оборота 177 партий 1344 кг некачественных и опасных пищевых продуктов импортного производства</a:t>
            </a: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714348" y="4951022"/>
            <a:ext cx="3857652" cy="2723078"/>
          </a:xfrm>
          <a:prstGeom prst="right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Находки запрещенной к ввозу в РФ продукции были установлены в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г. Майкопе и </a:t>
            </a:r>
            <a:r>
              <a:rPr lang="ru-RU" b="1" dirty="0" err="1" smtClean="0">
                <a:solidFill>
                  <a:schemeClr val="bg1"/>
                </a:solidFill>
              </a:rPr>
              <a:t>Тахтамукайском</a:t>
            </a:r>
            <a:r>
              <a:rPr lang="ru-RU" b="1" dirty="0" smtClean="0">
                <a:solidFill>
                  <a:schemeClr val="bg1"/>
                </a:solidFill>
              </a:rPr>
              <a:t> районе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</a:rPr>
              <a:t>3 </a:t>
            </a:r>
            <a:r>
              <a:rPr lang="ru-RU" b="1" dirty="0">
                <a:solidFill>
                  <a:schemeClr val="bg1"/>
                </a:solidFill>
              </a:rPr>
              <a:t>партии </a:t>
            </a:r>
            <a:r>
              <a:rPr lang="ru-RU" b="1" dirty="0" smtClean="0">
                <a:solidFill>
                  <a:schemeClr val="bg1"/>
                </a:solidFill>
              </a:rPr>
              <a:t>17,7кг) </a:t>
            </a:r>
            <a:endParaRPr lang="ru-RU" b="1" dirty="0">
              <a:solidFill>
                <a:schemeClr val="bg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14348" y="1072700"/>
            <a:ext cx="7929618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8566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370409"/>
            <a:ext cx="6624736" cy="15311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</a:t>
            </a:r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оручение </a:t>
            </a: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Правительства Российской Федерации от 09.02.2015 </a:t>
            </a:r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№ П12-5896 </a:t>
            </a:r>
            <a:r>
              <a:rPr lang="ru-RU" sz="2000" b="1" dirty="0">
                <a:solidFill>
                  <a:srgbClr val="99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проведении внеплановых проверок в отношении пищевой продукции из водных биоресурсов на содержание фосфатов и глазури</a:t>
            </a:r>
            <a:r>
              <a:rPr lang="ru-RU" sz="2000" b="1" dirty="0" smtClean="0">
                <a:solidFill>
                  <a:srgbClr val="99003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08766"/>
            <a:ext cx="8064896" cy="502619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b="1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выявлены поставки фальсифицированной рыбной продукции, несоответствующей нормативным требованиям по завышенному содержанию глазури: </a:t>
            </a:r>
            <a:endParaRPr lang="ru-RU" sz="1600" b="1" kern="50" dirty="0" smtClean="0">
              <a:solidFill>
                <a:srgbClr val="3333FF"/>
              </a:solidFill>
              <a:latin typeface="Times New Roman" panose="02020603050405020304" pitchFamily="18" charset="0"/>
              <a:ea typeface="Andale Sans UI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60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кальмар </a:t>
            </a:r>
            <a:r>
              <a:rPr lang="ru-RU" sz="1600" b="1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очищенный, мороженный, выработки 12.09.2015г ООО «Ново-</a:t>
            </a:r>
            <a:r>
              <a:rPr lang="ru-RU" sz="1600" b="1" kern="50" dirty="0" err="1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Мар</a:t>
            </a:r>
            <a:r>
              <a:rPr lang="ru-RU" sz="1600" b="1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» (г. Санкт-Петербург);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60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филе судака, </a:t>
            </a:r>
            <a:r>
              <a:rPr lang="ru-RU" sz="1600" b="1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мороженный, глазированный, выработки 17.10.2015г ООО «РЫБНЫЕ ПРОДУКТЫ» (Калужская область); </a:t>
            </a: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ru-RU" sz="160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филе </a:t>
            </a:r>
            <a:r>
              <a:rPr lang="ru-RU" sz="1600" b="1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хека мороженого, производства </a:t>
            </a:r>
            <a:r>
              <a:rPr lang="ru-RU" sz="160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08/2014 г. </a:t>
            </a:r>
            <a:r>
              <a:rPr lang="ru-RU" sz="1600" b="1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Китай.</a:t>
            </a: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1400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 </a:t>
            </a:r>
            <a:endParaRPr lang="ru-RU" sz="1400" kern="50" dirty="0" smtClean="0">
              <a:solidFill>
                <a:srgbClr val="3333FF"/>
              </a:solidFill>
              <a:latin typeface="Times New Roman" panose="02020603050405020304" pitchFamily="18" charset="0"/>
              <a:ea typeface="Andale Sans UI"/>
            </a:endParaRPr>
          </a:p>
          <a:p>
            <a:pPr marL="0" indent="0" algn="ctr">
              <a:lnSpc>
                <a:spcPct val="110000"/>
              </a:lnSpc>
              <a:spcAft>
                <a:spcPts val="0"/>
              </a:spcAft>
              <a:buNone/>
            </a:pPr>
            <a:r>
              <a:rPr lang="ru-RU" sz="160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В </a:t>
            </a:r>
            <a:r>
              <a:rPr lang="ru-RU" sz="1600" b="1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ходе надзора </a:t>
            </a:r>
            <a:r>
              <a:rPr lang="ru-RU" sz="1600" b="1" kern="50" dirty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снято с реализации </a:t>
            </a:r>
            <a:r>
              <a:rPr lang="ru-RU" sz="1600" b="1" kern="50" dirty="0" smtClean="0">
                <a:solidFill>
                  <a:srgbClr val="990033"/>
                </a:solidFill>
                <a:latin typeface="Times New Roman" panose="02020603050405020304" pitchFamily="18" charset="0"/>
                <a:ea typeface="Andale Sans UI"/>
              </a:rPr>
              <a:t>199,4 кг </a:t>
            </a:r>
            <a:r>
              <a:rPr lang="ru-RU" sz="1600" b="1" kern="50" dirty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некачественной рыбной продукции. Продавцы привечены к административной ответственности, выданы представление (предписание) о принятии мер по прекращению ввоза и оборота продукции несоответствующей требованиям. Информация о наличии в обороте некачественной продукции направлена в Управления Роспотребнадзора по территориальной принадлежности </a:t>
            </a:r>
            <a:r>
              <a:rPr lang="ru-RU" sz="1600" b="1" kern="50" dirty="0" smtClean="0">
                <a:solidFill>
                  <a:srgbClr val="3333FF"/>
                </a:solidFill>
                <a:latin typeface="Times New Roman" panose="02020603050405020304" pitchFamily="18" charset="0"/>
                <a:ea typeface="Andale Sans UI"/>
              </a:rPr>
              <a:t>предприятий-изготовителей</a:t>
            </a:r>
            <a:endParaRPr lang="ru-RU" sz="1600" b="1" kern="5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Andale Sans UI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  <p:pic>
        <p:nvPicPr>
          <p:cNvPr id="5" name="Изображение 4" descr="герб роспотребнадзор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467424"/>
            <a:ext cx="1368152" cy="143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53485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ятно 1 22"/>
          <p:cNvSpPr/>
          <p:nvPr/>
        </p:nvSpPr>
        <p:spPr>
          <a:xfrm>
            <a:off x="4499994" y="3014133"/>
            <a:ext cx="4501163" cy="2837272"/>
          </a:xfrm>
          <a:prstGeom prst="irregularSeal1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400" b="1" dirty="0">
                <a:solidFill>
                  <a:srgbClr val="3333FF"/>
                </a:solidFill>
              </a:rPr>
              <a:t>изъято из оборота 2 наименований сырья в количестве 266,6 кг с истекшим сроком годности, 1 наименование в количестве 241,7кг в отсутствие на этикетке информации о дате заготовки; 2,2 л БАД с нарушением условий хранения</a:t>
            </a: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3643304" y="5707507"/>
            <a:ext cx="5249176" cy="1925713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выявлен и пресечен прием растительного сырья в отсутствие входного контроля качества по нормируемым показателям, в отсутствие документов, подтверждающих качество, сведений о применении пестицидов при выращивании растений и фумигации производственных помещений, тары для хранения сырья в целях защиты его от вредителей и болезней сельскохозяйственных растений</a:t>
            </a:r>
            <a:endParaRPr lang="ru-RU" sz="15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165007"/>
            <a:ext cx="7115196" cy="132028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Реализация приказа Роспотребнадзора от 29.08.2015  № 752 «О проведении внеплановых проверок производителей биологически активных добавок к пище и аптечных организаций, осуществляющих их реализацию» </a:t>
            </a:r>
            <a:endParaRPr lang="ru-RU" sz="1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631887"/>
            <a:ext cx="1530978" cy="141399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</a:rPr>
              <a:t>Проведено 63 проверки в отношении аптечных организаций</a:t>
            </a:r>
            <a:endParaRPr lang="ru-RU" sz="1600" b="1" dirty="0">
              <a:solidFill>
                <a:srgbClr val="3333FF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732840"/>
            <a:ext cx="2286016" cy="103374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</a:rPr>
              <a:t>Составлено 29 протоколов об АПН,</a:t>
            </a:r>
          </a:p>
          <a:p>
            <a:pPr algn="ctr"/>
            <a:r>
              <a:rPr lang="ru-RU" sz="1600" b="1" dirty="0" smtClean="0">
                <a:solidFill>
                  <a:srgbClr val="3333FF"/>
                </a:solidFill>
              </a:rPr>
              <a:t>сумма 69,5 тыс. рублей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270353" y="2481171"/>
            <a:ext cx="1071570" cy="18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22222" y="1799956"/>
            <a:ext cx="1493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34% с</a:t>
            </a:r>
          </a:p>
          <a:p>
            <a:pPr algn="ctr"/>
            <a:r>
              <a:rPr lang="ru-RU" sz="16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нарушениями</a:t>
            </a:r>
          </a:p>
          <a:p>
            <a:pPr algn="ctr"/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>
            <a:off x="5929322" y="1897875"/>
            <a:ext cx="785818" cy="825175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 rot="5400000">
            <a:off x="911561" y="3134417"/>
            <a:ext cx="748583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83568" y="3794461"/>
            <a:ext cx="2736304" cy="376675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88 проб исследовано, по результатам исследований 3  пробы БАД не отвечали требованиям по микробиологическим показателям. </a:t>
            </a:r>
          </a:p>
          <a:p>
            <a:pPr algn="ctr"/>
            <a:r>
              <a:rPr lang="ru-RU" sz="1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Некачественные </a:t>
            </a:r>
            <a:r>
              <a:rPr lang="ru-RU" sz="15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БАД изъяты из оборота, </a:t>
            </a:r>
            <a:r>
              <a:rPr lang="ru-RU" sz="1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5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отношении изготовителя продукции информация направлена в Управление Роспотребнадзора по Московской </a:t>
            </a:r>
            <a:r>
              <a:rPr lang="ru-RU" sz="1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области и производителю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1485287"/>
            <a:ext cx="2286016" cy="147741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</a:rPr>
              <a:t>Проведена проверка в </a:t>
            </a:r>
            <a:r>
              <a:rPr lang="ru-RU" sz="1600" b="1" dirty="0">
                <a:solidFill>
                  <a:srgbClr val="3333FF"/>
                </a:solidFill>
              </a:rPr>
              <a:t>отношении </a:t>
            </a:r>
            <a:r>
              <a:rPr lang="ru-RU" sz="1600" b="1" dirty="0" smtClean="0">
                <a:solidFill>
                  <a:srgbClr val="3333FF"/>
                </a:solidFill>
              </a:rPr>
              <a:t>предприятия</a:t>
            </a:r>
            <a:r>
              <a:rPr lang="ru-RU" sz="1600" b="1" dirty="0">
                <a:solidFill>
                  <a:srgbClr val="3333FF"/>
                </a:solidFill>
              </a:rPr>
              <a:t>, вырабатывающего </a:t>
            </a:r>
            <a:r>
              <a:rPr lang="ru-RU" sz="1600" b="1" dirty="0" smtClean="0">
                <a:solidFill>
                  <a:srgbClr val="3333FF"/>
                </a:solidFill>
              </a:rPr>
              <a:t>БАД ООО </a:t>
            </a:r>
            <a:r>
              <a:rPr lang="ru-RU" sz="1600" b="1" dirty="0">
                <a:solidFill>
                  <a:srgbClr val="3333FF"/>
                </a:solidFill>
              </a:rPr>
              <a:t>«</a:t>
            </a:r>
            <a:r>
              <a:rPr lang="ru-RU" sz="1600" b="1" dirty="0" err="1">
                <a:solidFill>
                  <a:srgbClr val="3333FF"/>
                </a:solidFill>
              </a:rPr>
              <a:t>Витаукт-пром</a:t>
            </a:r>
            <a:r>
              <a:rPr lang="ru-RU" sz="1600" b="1" dirty="0">
                <a:solidFill>
                  <a:srgbClr val="3333FF"/>
                </a:solidFill>
              </a:rPr>
              <a:t>»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83568" y="1382359"/>
            <a:ext cx="806489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9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653" y="165054"/>
            <a:ext cx="1114404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36967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3923929" y="5790682"/>
            <a:ext cx="4968551" cy="177053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333FF"/>
                </a:solidFill>
              </a:rPr>
              <a:t>Наиболее неблагополучными по микробиологическим показателям являются: рыбные продукты - 9,6%, мясные </a:t>
            </a:r>
            <a:r>
              <a:rPr lang="ru-RU" sz="1400" b="1" dirty="0" smtClean="0">
                <a:solidFill>
                  <a:srgbClr val="3333FF"/>
                </a:solidFill>
              </a:rPr>
              <a:t>продукты - </a:t>
            </a:r>
            <a:r>
              <a:rPr lang="ru-RU" sz="1400" b="1" dirty="0">
                <a:solidFill>
                  <a:srgbClr val="3333FF"/>
                </a:solidFill>
              </a:rPr>
              <a:t>6,8%, птица - 3,3%, соковая продукция - 2,7%, молочные продукты </a:t>
            </a:r>
            <a:r>
              <a:rPr lang="ru-RU" sz="1400" b="1" dirty="0" smtClean="0">
                <a:solidFill>
                  <a:srgbClr val="3333FF"/>
                </a:solidFill>
              </a:rPr>
              <a:t>- 1,2</a:t>
            </a:r>
            <a:r>
              <a:rPr lang="ru-RU" sz="1400" b="1" dirty="0">
                <a:solidFill>
                  <a:srgbClr val="3333FF"/>
                </a:solidFill>
              </a:rPr>
              <a:t>%, напитки - 2,0%; по физико-химическим - масложировые продукты - 10,2%, рыбные - 12,2%, кондитерские - 2,5%, молочные </a:t>
            </a:r>
            <a:r>
              <a:rPr lang="ru-RU" sz="1400" b="1" dirty="0" smtClean="0">
                <a:solidFill>
                  <a:srgbClr val="3333FF"/>
                </a:solidFill>
              </a:rPr>
              <a:t>- 3,1</a:t>
            </a:r>
            <a:r>
              <a:rPr lang="ru-RU" sz="1400" b="1" dirty="0">
                <a:solidFill>
                  <a:srgbClr val="3333FF"/>
                </a:solidFill>
              </a:rPr>
              <a:t>%, мукомольно-крупяные изделия </a:t>
            </a:r>
            <a:r>
              <a:rPr lang="ru-RU" sz="1400" b="1" dirty="0" smtClean="0">
                <a:solidFill>
                  <a:srgbClr val="3333FF"/>
                </a:solidFill>
              </a:rPr>
              <a:t>- 1,6%</a:t>
            </a:r>
            <a:endParaRPr lang="ru-RU" sz="1400" b="1" dirty="0">
              <a:solidFill>
                <a:srgbClr val="3333FF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65007"/>
            <a:ext cx="6923112" cy="132028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Надзор за соблюдением требований технических регламентов Таможенного союза</a:t>
            </a:r>
            <a:r>
              <a:rPr lang="ru-RU" sz="1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421421"/>
            <a:ext cx="1547689" cy="1663517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</a:rPr>
              <a:t>Проведены проверки в отношении </a:t>
            </a:r>
            <a:r>
              <a:rPr lang="ru-RU" sz="1600" b="1" dirty="0">
                <a:solidFill>
                  <a:srgbClr val="3333FF"/>
                </a:solidFill>
              </a:rPr>
              <a:t>605 субъектов на 1097 пищевых объектах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54894" y="1382362"/>
            <a:ext cx="2966069" cy="197647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33FF"/>
                </a:solidFill>
              </a:rPr>
              <a:t>Проинспектировано более 900 тысяч тонн пищевых </a:t>
            </a:r>
            <a:r>
              <a:rPr lang="ru-RU" sz="1600" b="1" dirty="0" smtClean="0">
                <a:solidFill>
                  <a:srgbClr val="3333FF"/>
                </a:solidFill>
              </a:rPr>
              <a:t>продуктов, выявлено </a:t>
            </a:r>
            <a:r>
              <a:rPr lang="ru-RU" sz="1600" b="1" dirty="0">
                <a:solidFill>
                  <a:srgbClr val="3333FF"/>
                </a:solidFill>
              </a:rPr>
              <a:t>и пресечено 909 правонарушений, в том числе 151 правонарушение в сфере технического регулирования</a:t>
            </a:r>
            <a:endParaRPr lang="ru-RU" sz="1600" b="1" dirty="0" smtClean="0">
              <a:solidFill>
                <a:srgbClr val="3333FF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991684" y="2149158"/>
            <a:ext cx="5632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>
            <a:stCxn id="6" idx="3"/>
          </p:cNvCxnSpPr>
          <p:nvPr/>
        </p:nvCxnSpPr>
        <p:spPr>
          <a:xfrm>
            <a:off x="5520962" y="2370597"/>
            <a:ext cx="491198" cy="25940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 rot="5400000">
            <a:off x="994737" y="3051241"/>
            <a:ext cx="582231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3628109"/>
            <a:ext cx="3240360" cy="393310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>
                <a:solidFill>
                  <a:srgbClr val="3333FF"/>
                </a:solidFill>
                <a:cs typeface="Times New Roman" pitchFamily="18" charset="0"/>
              </a:rPr>
              <a:t>Лабораторно исследовано 13072 пробы пищевых продуктов, из них 1785 проб по санитарно-химическим показателям, 2736 проб на физико-химические показатели, 257 проб на ГМО, 4585 </a:t>
            </a:r>
            <a:r>
              <a:rPr lang="ru-RU" sz="1300" b="1" dirty="0" smtClean="0">
                <a:solidFill>
                  <a:srgbClr val="3333FF"/>
                </a:solidFill>
                <a:cs typeface="Times New Roman" pitchFamily="18" charset="0"/>
              </a:rPr>
              <a:t>по </a:t>
            </a:r>
            <a:r>
              <a:rPr lang="ru-RU" sz="1300" b="1" dirty="0">
                <a:solidFill>
                  <a:srgbClr val="3333FF"/>
                </a:solidFill>
                <a:cs typeface="Times New Roman" pitchFamily="18" charset="0"/>
              </a:rPr>
              <a:t>микробиологическим показателям, 147 проб на наличие антибиотиков, 534 пробы по </a:t>
            </a:r>
            <a:r>
              <a:rPr lang="ru-RU" sz="1300" b="1" dirty="0" err="1">
                <a:solidFill>
                  <a:srgbClr val="3333FF"/>
                </a:solidFill>
                <a:cs typeface="Times New Roman" pitchFamily="18" charset="0"/>
              </a:rPr>
              <a:t>паразитологические</a:t>
            </a:r>
            <a:r>
              <a:rPr lang="ru-RU" sz="1300" b="1" dirty="0">
                <a:solidFill>
                  <a:srgbClr val="3333FF"/>
                </a:solidFill>
                <a:cs typeface="Times New Roman" pitchFamily="18" charset="0"/>
              </a:rPr>
              <a:t> показателям, 447 проб на радиологические показатели. В исследованных пробах пищевых продуктов токсичные элементы, радионуклиды, пестициды, </a:t>
            </a:r>
            <a:r>
              <a:rPr lang="ru-RU" sz="1300" b="1" dirty="0" err="1">
                <a:solidFill>
                  <a:srgbClr val="3333FF"/>
                </a:solidFill>
                <a:cs typeface="Times New Roman" pitchFamily="18" charset="0"/>
              </a:rPr>
              <a:t>микотоксины</a:t>
            </a:r>
            <a:r>
              <a:rPr lang="ru-RU" sz="1300" b="1" dirty="0">
                <a:solidFill>
                  <a:srgbClr val="3333FF"/>
                </a:solidFill>
                <a:cs typeface="Times New Roman" pitchFamily="18" charset="0"/>
              </a:rPr>
              <a:t>, </a:t>
            </a:r>
            <a:r>
              <a:rPr lang="ru-RU" sz="1300" b="1" dirty="0" err="1">
                <a:solidFill>
                  <a:srgbClr val="3333FF"/>
                </a:solidFill>
                <a:cs typeface="Times New Roman" pitchFamily="18" charset="0"/>
              </a:rPr>
              <a:t>нитрозамины</a:t>
            </a:r>
            <a:r>
              <a:rPr lang="ru-RU" sz="1300" b="1" dirty="0">
                <a:solidFill>
                  <a:srgbClr val="3333FF"/>
                </a:solidFill>
                <a:cs typeface="Times New Roman" pitchFamily="18" charset="0"/>
              </a:rPr>
              <a:t>, антибиотики, нитраты обнаруживались в количествах, не превышающих гигиенические </a:t>
            </a:r>
            <a:r>
              <a:rPr lang="ru-RU" sz="1300" b="1" dirty="0" smtClean="0">
                <a:solidFill>
                  <a:srgbClr val="3333FF"/>
                </a:solidFill>
                <a:cs typeface="Times New Roman" pitchFamily="18" charset="0"/>
              </a:rPr>
              <a:t>нормативы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084172" y="1216008"/>
            <a:ext cx="2916984" cy="4408323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333FF"/>
                </a:solidFill>
              </a:rPr>
              <a:t>изъято из оборота 705 партий некачественных и опасных пищевых продуктов общим объемом – 24100,5 кг. Основной объем изъятой продукции составляет плодоовощная продукция- 48%, молочная продукция - 28,5%, соковая продукция - 8,9%.  Причинами изъятия являются нарушение условий оборота, отсутствие полной информации о товаре, </a:t>
            </a:r>
            <a:r>
              <a:rPr lang="ru-RU" sz="1400" b="1" dirty="0" err="1">
                <a:solidFill>
                  <a:srgbClr val="3333FF"/>
                </a:solidFill>
              </a:rPr>
              <a:t>товаро</a:t>
            </a:r>
            <a:r>
              <a:rPr lang="ru-RU" sz="1400" b="1" dirty="0">
                <a:solidFill>
                  <a:srgbClr val="3333FF"/>
                </a:solidFill>
              </a:rPr>
              <a:t>-сопроводительных документов, не соответствие нормативным требованиям по результатам лабораторных испытаний, истекший срок годности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763688" y="1030125"/>
            <a:ext cx="6923112" cy="1953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6686" y="132174"/>
            <a:ext cx="1162471" cy="88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8462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35696" y="317232"/>
            <a:ext cx="6851104" cy="75546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Основными задачами по надзору за питанием населения на 2016год являются:</a:t>
            </a:r>
            <a:r>
              <a:rPr lang="ru-RU" sz="27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7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7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55576" y="1402770"/>
            <a:ext cx="7931224" cy="602377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Выполнение приказов Роспотребнадзора от 19.08.2014 № 876 «О мерах по реализации Указа Президента Российской Федерации от 06.08.2014 № 560» и от 30.06.2015г № 568 «О продлении действия приказа Роспотребнадзора от 19.08.2014г № 876», а так же постановления Правительства РФ от 31.07.2015г № 774»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Выполнение приказа Роспотребнадзора от 11.12.2015 № 1292-ДСП «О мерах по реализации Указа Президента Российской Федерации от 28.11.2015 № 583, изданного в соответствии с поручением Правительства Российской Федерации от 20.11.2015 № АД-П11-234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Ориентировать надзорную деятельность на выявление фальсифицированной продукции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Обеспечить использование полномочий, предусмотренных ст.ст. 34-41 Федерального закона от 27.12.2002 № 184-ФЗ «О техническом регулировании»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8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Усилить контроль  за соблюдением хозяйствующими субъектами требований технических регламентов, в том числе за соблюдением организациями проведения процедур, основанных на принципах ХАССП, изложенных в ч. 3 ст. 10 ТР ТС 021/2011 «О безопасности пищевой продукции»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9525C-0A54-4011-AD7A-CDF6CA9A6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43608" y="1132831"/>
            <a:ext cx="7528920" cy="2238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132173"/>
            <a:ext cx="1080119" cy="93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8603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65007"/>
            <a:ext cx="6419056" cy="99021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Летняя оздоровительная кампания 2015г.</a:t>
            </a:r>
            <a:endParaRPr 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28645317"/>
              </p:ext>
            </p:extLst>
          </p:nvPr>
        </p:nvGraphicFramePr>
        <p:xfrm>
          <a:off x="683568" y="1320253"/>
          <a:ext cx="3816424" cy="6021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5147123"/>
              </p:ext>
            </p:extLst>
          </p:nvPr>
        </p:nvGraphicFramePr>
        <p:xfrm>
          <a:off x="5004048" y="1544577"/>
          <a:ext cx="3677032" cy="57975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FF3D7-CB7D-4988-A114-3184FEFB380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11760" y="990182"/>
            <a:ext cx="623220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16"/>
          <p:cNvGrpSpPr>
            <a:grpSpLocks/>
          </p:cNvGrpSpPr>
          <p:nvPr/>
        </p:nvGrpSpPr>
        <p:grpSpPr bwMode="auto">
          <a:xfrm>
            <a:off x="467544" y="165007"/>
            <a:ext cx="1757366" cy="825175"/>
            <a:chOff x="285720" y="0"/>
            <a:chExt cx="2143140" cy="800139"/>
          </a:xfrm>
        </p:grpSpPr>
        <p:pic>
          <p:nvPicPr>
            <p:cNvPr id="11" name="Рисунок 10" descr="imagesCAPYI8TT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5720" y="214323"/>
              <a:ext cx="938219" cy="500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Рисунок 11" descr="imagesCAERGNAG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00165" y="214323"/>
              <a:ext cx="928695" cy="500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4" descr="rospotrebnadzor-gerb-300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0100" y="0"/>
              <a:ext cx="714380" cy="8001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40875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4211960" y="5042101"/>
            <a:ext cx="4536504" cy="2578453"/>
          </a:xfrm>
          <a:prstGeom prst="round2Diag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проведенные профилактические и противоэпидемические мероприятия в совокупности позволили не допустить групповой заболеваемости в летних оздоровительных учреждениях Республики Адыгея и достичь результатов оздоровления не ниже показателей, предусмотренных планом по реализации Указов Президента Российской Федерации от 7 мая 2012г.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70353" y="124770"/>
            <a:ext cx="6416447" cy="97480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</a:t>
            </a:r>
            <a:r>
              <a:rPr lang="ru-RU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надзорной </a:t>
            </a:r>
            <a:r>
              <a:rPr 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деятельности летней </a:t>
            </a:r>
            <a:r>
              <a:rPr lang="ru-RU" sz="20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оздоровительной кампании 2015 года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567805"/>
            <a:ext cx="1555676" cy="1478073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33FF"/>
                </a:solidFill>
              </a:rPr>
              <a:t>проведено 198 внеплановых контрольно-надзорных мероприятия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1924" y="1732840"/>
            <a:ext cx="1734133" cy="122986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3333FF"/>
                </a:solidFill>
              </a:rPr>
              <a:t>наложено </a:t>
            </a:r>
            <a:r>
              <a:rPr lang="ru-RU" sz="1600" b="1" dirty="0">
                <a:solidFill>
                  <a:srgbClr val="3333FF"/>
                </a:solidFill>
              </a:rPr>
              <a:t>69 штрафов на сумму 268,5 тыс.  рублей</a:t>
            </a:r>
            <a:endParaRPr lang="ru-RU" sz="1600" b="1" dirty="0" smtClean="0">
              <a:solidFill>
                <a:srgbClr val="3333FF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2555777" y="2440368"/>
            <a:ext cx="786147" cy="2327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Нашивка 14"/>
          <p:cNvSpPr/>
          <p:nvPr/>
        </p:nvSpPr>
        <p:spPr>
          <a:xfrm rot="5400000">
            <a:off x="1430035" y="3095988"/>
            <a:ext cx="748583" cy="57150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1560" y="3794461"/>
            <a:ext cx="3367286" cy="396215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исследовано 299 проб готовых блюд по микробиологическим и санитарно-химическим показателям. По итогам летнего оздоровительного сезона 2015 года показатель удельного веса исследованных проб готовых блюд, не отвечающих гигиеническим требованиям по микробиологическим показателям, в оздоровительных организациях республики составил 0,3% (по РФ - 2,2%), в 2014 году по РА – не стандартных проб готовой кулинарной продукции не установлено.  При этом в 2015 году отмечается уменьшение количества исследованных проб готовых блюд на 21%, что связано в основном с уменьшением числа функционирующих летних оздоровительных </a:t>
            </a:r>
            <a:r>
              <a:rPr lang="ru-RU" sz="1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учреждений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364090" y="1485288"/>
            <a:ext cx="3384375" cy="314093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 период летней оздоровительной кампании 2015 года в Республике Адыгея случаев пищевых отравлений, массовых инфекционных заболеваний среди организованных групп детей не зарегистрировано, за исключением 2 завозных случаев ветряной оспы в ЛОУ «Горный» из Государственного бюджетного учебно-воспитательного учреждения города Москвы «Социальный приют для детей и подростков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2270352" y="1088109"/>
            <a:ext cx="6334096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" name="Группа 16"/>
          <p:cNvGrpSpPr>
            <a:grpSpLocks/>
          </p:cNvGrpSpPr>
          <p:nvPr/>
        </p:nvGrpSpPr>
        <p:grpSpPr bwMode="auto">
          <a:xfrm>
            <a:off x="467545" y="124769"/>
            <a:ext cx="1720457" cy="974807"/>
            <a:chOff x="285720" y="0"/>
            <a:chExt cx="2143140" cy="800139"/>
          </a:xfrm>
        </p:grpSpPr>
        <p:pic>
          <p:nvPicPr>
            <p:cNvPr id="19" name="Рисунок 18" descr="imagesCAPYI8T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214323"/>
              <a:ext cx="938219" cy="500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Рисунок 19" descr="imagesCAERGNA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165" y="214323"/>
              <a:ext cx="928695" cy="500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4" descr="rospotrebnadzor-gerb-30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0100" y="0"/>
              <a:ext cx="714380" cy="8001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34317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421755"/>
            <a:ext cx="7992888" cy="1210133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новом 2015-2016 учебном году начали работу 148 субъектов, осуществляющих деятельность по предоставлению образовательных услуг, </a:t>
            </a: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1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обучается 46072 детей (по итогам 2015 года</a:t>
            </a: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ru-RU" sz="18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них 6099 первоклассников, что на 16,6% больше чем в 2014 </a:t>
            </a:r>
            <a:r>
              <a:rPr lang="ru-RU" sz="18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  <a:endParaRPr lang="ru-RU" sz="18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755576" y="1964591"/>
            <a:ext cx="3816424" cy="5377583"/>
          </a:xfrm>
          <a:ln w="28575">
            <a:solidFill>
              <a:srgbClr val="990033"/>
            </a:solidFill>
          </a:ln>
        </p:spPr>
        <p:txBody>
          <a:bodyPr>
            <a:noAutofit/>
          </a:bodyPr>
          <a:lstStyle/>
          <a:p>
            <a:endParaRPr lang="ru-RU" sz="1400" b="1" dirty="0" smtClean="0"/>
          </a:p>
          <a:p>
            <a:r>
              <a:rPr lang="ru-RU" sz="1400" b="1" dirty="0" smtClean="0">
                <a:solidFill>
                  <a:srgbClr val="3333FF"/>
                </a:solidFill>
              </a:rPr>
              <a:t>В </a:t>
            </a:r>
            <a:r>
              <a:rPr lang="ru-RU" sz="1400" b="1" dirty="0">
                <a:solidFill>
                  <a:srgbClr val="3333FF"/>
                </a:solidFill>
              </a:rPr>
              <a:t>одну смену работает 67,5</a:t>
            </a:r>
            <a:r>
              <a:rPr lang="ru-RU" sz="1400" b="1" dirty="0" smtClean="0">
                <a:solidFill>
                  <a:srgbClr val="3333FF"/>
                </a:solidFill>
              </a:rPr>
              <a:t>% школ, </a:t>
            </a:r>
            <a:r>
              <a:rPr lang="ru-RU" sz="1400" b="1" dirty="0">
                <a:solidFill>
                  <a:srgbClr val="3333FF"/>
                </a:solidFill>
              </a:rPr>
              <a:t>в две смены – 32,5%; </a:t>
            </a:r>
            <a:r>
              <a:rPr lang="ru-RU" sz="1400" b="1" dirty="0" smtClean="0">
                <a:solidFill>
                  <a:srgbClr val="3333FF"/>
                </a:solidFill>
              </a:rPr>
              <a:t>в 1 </a:t>
            </a:r>
            <a:r>
              <a:rPr lang="ru-RU" sz="1400" b="1" dirty="0">
                <a:solidFill>
                  <a:srgbClr val="3333FF"/>
                </a:solidFill>
              </a:rPr>
              <a:t>смену обучается – 85,9</a:t>
            </a:r>
            <a:r>
              <a:rPr lang="ru-RU" sz="1400" b="1" dirty="0" smtClean="0">
                <a:solidFill>
                  <a:srgbClr val="3333FF"/>
                </a:solidFill>
              </a:rPr>
              <a:t>% детей, </a:t>
            </a:r>
            <a:r>
              <a:rPr lang="ru-RU" sz="1400" b="1" dirty="0">
                <a:solidFill>
                  <a:srgbClr val="3333FF"/>
                </a:solidFill>
              </a:rPr>
              <a:t>во </a:t>
            </a:r>
            <a:r>
              <a:rPr lang="ru-RU" sz="1400" b="1" dirty="0" smtClean="0">
                <a:solidFill>
                  <a:srgbClr val="3333FF"/>
                </a:solidFill>
              </a:rPr>
              <a:t>2 смену </a:t>
            </a:r>
            <a:r>
              <a:rPr lang="ru-RU" sz="1400" b="1" dirty="0">
                <a:solidFill>
                  <a:srgbClr val="3333FF"/>
                </a:solidFill>
              </a:rPr>
              <a:t>– 14,1%. </a:t>
            </a:r>
            <a:endParaRPr lang="ru-RU" sz="1400" b="1" dirty="0" smtClean="0">
              <a:solidFill>
                <a:srgbClr val="3333FF"/>
              </a:solidFill>
            </a:endParaRPr>
          </a:p>
          <a:p>
            <a:r>
              <a:rPr lang="ru-RU" sz="1400" b="1" dirty="0" smtClean="0">
                <a:solidFill>
                  <a:srgbClr val="3333FF"/>
                </a:solidFill>
              </a:rPr>
              <a:t>В </a:t>
            </a:r>
            <a:r>
              <a:rPr lang="ru-RU" sz="1400" b="1" dirty="0">
                <a:solidFill>
                  <a:srgbClr val="3333FF"/>
                </a:solidFill>
              </a:rPr>
              <a:t>типовых зданиях размещено 80,4% общеобразовательных учреждений, 19,6% общеобразовательных учреждений расположены в приспособленных зданиях.  </a:t>
            </a:r>
          </a:p>
          <a:p>
            <a:r>
              <a:rPr lang="ru-RU" sz="1400" b="1" dirty="0">
                <a:solidFill>
                  <a:srgbClr val="3333FF"/>
                </a:solidFill>
              </a:rPr>
              <a:t>Коммунально-бытовая обеспеченность общеобразовательных учреждений Республики Адыгея представлена следующим образом: централизованным водоснабжением обеспечены 100% учреждений, централизованной системой отопления обеспечены 100% учреждений, 96,8% учреждений обеспечены централизованной системой канализации. </a:t>
            </a:r>
            <a:endParaRPr lang="ru-RU" sz="1400" b="1" dirty="0" smtClean="0">
              <a:solidFill>
                <a:srgbClr val="3333FF"/>
              </a:solidFill>
            </a:endParaRPr>
          </a:p>
          <a:p>
            <a:r>
              <a:rPr lang="ru-RU" sz="1400" b="1" dirty="0">
                <a:solidFill>
                  <a:srgbClr val="3333FF"/>
                </a:solidFill>
              </a:rPr>
              <a:t>В функционирующих школах 16,6% медицинских кабинетов (РФ - 6,3% залов) и 11,6% спортивных залов (РФ - 5,1% залов) не соответствуют санитарным </a:t>
            </a:r>
            <a:r>
              <a:rPr lang="ru-RU" sz="1400" b="1" dirty="0" smtClean="0">
                <a:solidFill>
                  <a:srgbClr val="3333FF"/>
                </a:solidFill>
              </a:rPr>
              <a:t>требованиям </a:t>
            </a:r>
            <a:endParaRPr lang="ru-RU" sz="1400" b="1" dirty="0">
              <a:solidFill>
                <a:srgbClr val="3333FF"/>
              </a:solidFill>
            </a:endParaRPr>
          </a:p>
          <a:p>
            <a:endParaRPr lang="ru-RU" sz="1600" dirty="0">
              <a:solidFill>
                <a:srgbClr val="3333F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04048" y="1715063"/>
            <a:ext cx="3888432" cy="5988665"/>
          </a:xfrm>
          <a:ln w="28575">
            <a:solidFill>
              <a:srgbClr val="990033"/>
            </a:solidFill>
          </a:ln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3333FF"/>
                </a:solidFill>
              </a:rPr>
              <a:t>Охват </a:t>
            </a:r>
            <a:r>
              <a:rPr lang="ru-RU" sz="1400" b="1" dirty="0">
                <a:solidFill>
                  <a:srgbClr val="3333FF"/>
                </a:solidFill>
              </a:rPr>
              <a:t>школьников горячим питанием составил 73,3%. </a:t>
            </a:r>
            <a:r>
              <a:rPr lang="ru-RU" sz="1400" b="1" dirty="0" smtClean="0">
                <a:solidFill>
                  <a:srgbClr val="3333FF"/>
                </a:solidFill>
              </a:rPr>
              <a:t>Охват </a:t>
            </a:r>
            <a:r>
              <a:rPr lang="ru-RU" sz="1400" b="1" dirty="0">
                <a:solidFill>
                  <a:srgbClr val="3333FF"/>
                </a:solidFill>
              </a:rPr>
              <a:t>учащихся начальных классов горячим питанием составил 91,3%, </a:t>
            </a:r>
            <a:r>
              <a:rPr lang="ru-RU" sz="1400" b="1" dirty="0" smtClean="0">
                <a:solidFill>
                  <a:srgbClr val="3333FF"/>
                </a:solidFill>
              </a:rPr>
              <a:t>(не </a:t>
            </a:r>
            <a:r>
              <a:rPr lang="ru-RU" sz="1400" b="1" dirty="0">
                <a:solidFill>
                  <a:srgbClr val="3333FF"/>
                </a:solidFill>
              </a:rPr>
              <a:t>достигнут планируемый показатель 2015 года </a:t>
            </a:r>
            <a:r>
              <a:rPr lang="ru-RU" sz="1400" b="1" dirty="0" smtClean="0">
                <a:solidFill>
                  <a:srgbClr val="3333FF"/>
                </a:solidFill>
              </a:rPr>
              <a:t>не </a:t>
            </a:r>
            <a:r>
              <a:rPr lang="ru-RU" sz="1400" b="1" dirty="0">
                <a:solidFill>
                  <a:srgbClr val="3333FF"/>
                </a:solidFill>
              </a:rPr>
              <a:t>менее </a:t>
            </a:r>
            <a:r>
              <a:rPr lang="ru-RU" sz="1400" b="1" dirty="0" smtClean="0">
                <a:solidFill>
                  <a:srgbClr val="3333FF"/>
                </a:solidFill>
              </a:rPr>
              <a:t>95%) . </a:t>
            </a:r>
            <a:endParaRPr lang="ru-RU" sz="1400" b="1" dirty="0">
              <a:solidFill>
                <a:srgbClr val="3333FF"/>
              </a:solidFill>
            </a:endParaRPr>
          </a:p>
          <a:p>
            <a:r>
              <a:rPr lang="ru-RU" sz="1400" b="1" dirty="0">
                <a:solidFill>
                  <a:srgbClr val="3333FF"/>
                </a:solidFill>
              </a:rPr>
              <a:t>Ниже республиканских показателей охват горячим питанием детей начальных классов отмечен в 3 муниципальных образованиях </a:t>
            </a:r>
            <a:r>
              <a:rPr lang="ru-RU" sz="1400" b="1" dirty="0" smtClean="0">
                <a:solidFill>
                  <a:srgbClr val="3333FF"/>
                </a:solidFill>
              </a:rPr>
              <a:t>республики: </a:t>
            </a:r>
            <a:r>
              <a:rPr lang="ru-RU" sz="1400" b="1" dirty="0" err="1" smtClean="0">
                <a:solidFill>
                  <a:srgbClr val="3333FF"/>
                </a:solidFill>
              </a:rPr>
              <a:t>Кошехабльский</a:t>
            </a:r>
            <a:r>
              <a:rPr lang="ru-RU" sz="1400" b="1" dirty="0" smtClean="0">
                <a:solidFill>
                  <a:srgbClr val="3333FF"/>
                </a:solidFill>
              </a:rPr>
              <a:t> </a:t>
            </a:r>
            <a:r>
              <a:rPr lang="ru-RU" sz="1400" b="1" dirty="0">
                <a:solidFill>
                  <a:srgbClr val="3333FF"/>
                </a:solidFill>
              </a:rPr>
              <a:t>район – 84,9%, Красногвардейский район – 75%, Майкопский район – 70,8</a:t>
            </a:r>
            <a:r>
              <a:rPr lang="ru-RU" sz="1400" b="1" dirty="0" smtClean="0">
                <a:solidFill>
                  <a:srgbClr val="3333FF"/>
                </a:solidFill>
              </a:rPr>
              <a:t>%. </a:t>
            </a:r>
            <a:endParaRPr lang="ru-RU" sz="1400" b="1" dirty="0">
              <a:solidFill>
                <a:srgbClr val="3333FF"/>
              </a:solidFill>
            </a:endParaRPr>
          </a:p>
          <a:p>
            <a:r>
              <a:rPr lang="ru-RU" sz="1400" b="1" dirty="0" smtClean="0">
                <a:solidFill>
                  <a:srgbClr val="3333FF"/>
                </a:solidFill>
              </a:rPr>
              <a:t>В МО </a:t>
            </a:r>
            <a:r>
              <a:rPr lang="ru-RU" sz="1400" b="1" dirty="0">
                <a:solidFill>
                  <a:srgbClr val="3333FF"/>
                </a:solidFill>
              </a:rPr>
              <a:t>«Красногвардейский </a:t>
            </a:r>
            <a:r>
              <a:rPr lang="ru-RU" sz="1400" b="1" dirty="0" smtClean="0">
                <a:solidFill>
                  <a:srgbClr val="3333FF"/>
                </a:solidFill>
              </a:rPr>
              <a:t>район» и  </a:t>
            </a:r>
            <a:r>
              <a:rPr lang="ru-RU" sz="1400" b="1" dirty="0">
                <a:solidFill>
                  <a:srgbClr val="3333FF"/>
                </a:solidFill>
              </a:rPr>
              <a:t>МО «Шовгеновский район</a:t>
            </a:r>
            <a:r>
              <a:rPr lang="ru-RU" sz="1400" b="1" dirty="0" smtClean="0">
                <a:solidFill>
                  <a:srgbClr val="3333FF"/>
                </a:solidFill>
              </a:rPr>
              <a:t>» отсутствуют муниципальные </a:t>
            </a:r>
            <a:r>
              <a:rPr lang="ru-RU" sz="1400" b="1" dirty="0">
                <a:solidFill>
                  <a:srgbClr val="3333FF"/>
                </a:solidFill>
              </a:rPr>
              <a:t>программы </a:t>
            </a:r>
            <a:r>
              <a:rPr lang="ru-RU" sz="1400" b="1" dirty="0" smtClean="0">
                <a:solidFill>
                  <a:srgbClr val="3333FF"/>
                </a:solidFill>
              </a:rPr>
              <a:t>организации </a:t>
            </a:r>
            <a:r>
              <a:rPr lang="ru-RU" sz="1400" b="1" dirty="0">
                <a:solidFill>
                  <a:srgbClr val="3333FF"/>
                </a:solidFill>
              </a:rPr>
              <a:t>школьного питания, включая обеспечение бесплатным питанием определенные категории детей. </a:t>
            </a:r>
            <a:endParaRPr lang="ru-RU" sz="1400" b="1" dirty="0" smtClean="0">
              <a:solidFill>
                <a:srgbClr val="3333FF"/>
              </a:solidFill>
            </a:endParaRPr>
          </a:p>
          <a:p>
            <a:r>
              <a:rPr lang="ru-RU" sz="1400" b="1" dirty="0" smtClean="0">
                <a:solidFill>
                  <a:srgbClr val="3333FF"/>
                </a:solidFill>
              </a:rPr>
              <a:t>В </a:t>
            </a:r>
            <a:r>
              <a:rPr lang="ru-RU" sz="1400" b="1" dirty="0">
                <a:solidFill>
                  <a:srgbClr val="3333FF"/>
                </a:solidFill>
              </a:rPr>
              <a:t>2015 году </a:t>
            </a:r>
            <a:r>
              <a:rPr lang="ru-RU" sz="1400" b="1" dirty="0" smtClean="0">
                <a:solidFill>
                  <a:srgbClr val="3333FF"/>
                </a:solidFill>
              </a:rPr>
              <a:t>уменьшилось на 68% число </a:t>
            </a:r>
            <a:r>
              <a:rPr lang="ru-RU" sz="1400" b="1" dirty="0">
                <a:solidFill>
                  <a:srgbClr val="3333FF"/>
                </a:solidFill>
              </a:rPr>
              <a:t>детей льготных категорий </a:t>
            </a:r>
            <a:r>
              <a:rPr lang="ru-RU" sz="1400" b="1" dirty="0" smtClean="0">
                <a:solidFill>
                  <a:srgbClr val="3333FF"/>
                </a:solidFill>
              </a:rPr>
              <a:t>для которых </a:t>
            </a:r>
            <a:r>
              <a:rPr lang="ru-RU" sz="1400" b="1" dirty="0">
                <a:solidFill>
                  <a:srgbClr val="3333FF"/>
                </a:solidFill>
              </a:rPr>
              <a:t>выделялись бюджетные средства в 2014 </a:t>
            </a:r>
            <a:r>
              <a:rPr lang="ru-RU" sz="1400" b="1" dirty="0" smtClean="0">
                <a:solidFill>
                  <a:srgbClr val="3333FF"/>
                </a:solidFill>
              </a:rPr>
              <a:t>году. </a:t>
            </a:r>
            <a:r>
              <a:rPr lang="ru-RU" sz="1400" b="1" dirty="0">
                <a:solidFill>
                  <a:srgbClr val="3333FF"/>
                </a:solidFill>
              </a:rPr>
              <a:t>В муниципальных образованиях Красногвардейского и Шовгеновского районов средства из муниципальных бюджетов для организации питания учащихся не </a:t>
            </a:r>
            <a:r>
              <a:rPr lang="ru-RU" sz="1400" b="1" dirty="0" smtClean="0">
                <a:solidFill>
                  <a:srgbClr val="3333FF"/>
                </a:solidFill>
              </a:rPr>
              <a:t>выделялись</a:t>
            </a:r>
            <a:endParaRPr lang="ru-RU" sz="1400" b="1" dirty="0">
              <a:solidFill>
                <a:srgbClr val="3333FF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9525C-0A54-4011-AD7A-CDF6CA9A6958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588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317233"/>
            <a:ext cx="6768752" cy="1564182"/>
          </a:xfrm>
        </p:spPr>
        <p:txBody>
          <a:bodyPr/>
          <a:lstStyle/>
          <a:p>
            <a:pPr eaLnBrk="1" hangingPunct="1"/>
            <a:r>
              <a:rPr lang="ru-RU" altLang="ru-RU" sz="17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Реализация мероприятий плана деятельности Роспотребнадзора по </a:t>
            </a:r>
            <a:r>
              <a:rPr lang="ru-RU" altLang="ru-RU" sz="17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исполнению указов Президента Российской Федерации № 596-606 от 7 мая 2012 года и поручений</a:t>
            </a:r>
            <a:r>
              <a:rPr lang="ru-RU" altLang="ru-RU" sz="17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Правительства Российской Федерации в области санитарно-эпидемиологического благополучия и защиты прав потребителей</a:t>
            </a:r>
            <a:endParaRPr lang="ru-RU" altLang="ru-RU" sz="1700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964591"/>
            <a:ext cx="7776864" cy="5406434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Благодаря совместной деятельности Управления Роспотребнадзора по Республике Адыгея и органов исполнительной власти </a:t>
            </a: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Р</a:t>
            </a: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еспублики </a:t>
            </a: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Адыгея </a:t>
            </a:r>
            <a:r>
              <a:rPr lang="ru-RU" altLang="ru-RU" sz="1600" dirty="0" smtClean="0">
                <a:solidFill>
                  <a:srgbClr val="9900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показатели</a:t>
            </a:r>
            <a:r>
              <a:rPr lang="ru-RU" altLang="ru-RU" sz="1600" dirty="0" smtClean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9900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предусмотренные планом мероприятий по исполнению указов Президента Российской Федерации № 596-606 от 7 мая 2012 года и поручений Правительства Российской Федерации выше среднероссийских по:</a:t>
            </a:r>
            <a:endParaRPr lang="ru-RU" altLang="ru-RU" sz="1600" dirty="0" smtClean="0">
              <a:solidFill>
                <a:srgbClr val="990033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выраженному оздоровительному эффекту среди детей посетивших летние оздоровительные учреждения республики в летний период 2015 года – 93,1% при среднероссийском показателе – 88,5%</a:t>
            </a: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удельному весу детских учреждений относящихся к 1 группе санитарно-эпидемиологического благополучия (показатель по Республике Адыгея 62 % при среднероссийском 50%);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снижению удельного веса детей: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ru-RU" altLang="ru-RU" sz="16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патологией органов зрения, от числа осмотренных детей не более 7,20% (фактически – 2,9%);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со </a:t>
            </a:r>
            <a:r>
              <a:rPr lang="ru-RU" altLang="ru-RU" sz="1600" dirty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сколиозом от числа осмотренных не более 1,80% (фактически – 0,93</a:t>
            </a: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%)</a:t>
            </a:r>
            <a:endParaRPr lang="ru-RU" altLang="ru-RU" sz="1600" dirty="0">
              <a:solidFill>
                <a:srgbClr val="3333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600" b="1" dirty="0" smtClean="0">
                <a:solidFill>
                  <a:srgbClr val="990033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Не удалось добиться результата:</a:t>
            </a: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1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 снижению удельного веса детей с нарушением осанки до 6,5 %. По результатам медицинских осмотров данный показатель в республике составляет 8,93 %; </a:t>
            </a:r>
            <a:endParaRPr lang="ru-RU" altLang="ru-RU" sz="1600" dirty="0" smtClean="0">
              <a:solidFill>
                <a:srgbClr val="3333FF"/>
              </a:solidFill>
              <a:latin typeface="Calibri" panose="020F0502020204030204" pitchFamily="34" charset="0"/>
            </a:endParaRPr>
          </a:p>
          <a:p>
            <a:pPr algn="just" eaLnBrk="1" hangingPunct="1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ru-RU" altLang="ru-RU" sz="1600" dirty="0" smtClean="0">
                <a:solidFill>
                  <a:srgbClr val="3333FF"/>
                </a:solidFill>
                <a:latin typeface="Calibri" panose="020F0502020204030204" pitchFamily="34" charset="0"/>
              </a:rPr>
              <a:t>по увеличению охвата горячим питанием учащихся начальных классов не менее 95%, в республике данный показатель составляет  91,3%.</a:t>
            </a:r>
          </a:p>
        </p:txBody>
      </p:sp>
      <p:pic>
        <p:nvPicPr>
          <p:cNvPr id="4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17232"/>
            <a:ext cx="1224136" cy="1148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2600647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03648" y="317232"/>
            <a:ext cx="7283152" cy="755468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Основные </a:t>
            </a:r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задачи на 2016 г по обеспечению санитарно-эпидемиологического благополучия детского </a:t>
            </a:r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населения:</a:t>
            </a:r>
            <a:r>
              <a:rPr 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4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83568" y="1299183"/>
            <a:ext cx="8280920" cy="6321369"/>
          </a:xfrm>
        </p:spPr>
        <p:txBody>
          <a:bodyPr>
            <a:noAutofit/>
          </a:bodyPr>
          <a:lstStyle/>
          <a:p>
            <a:pPr algn="just"/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Оптимизировать проведение контрольно-надзорных мероприятий путем повышения их качества и эффективности.</a:t>
            </a:r>
          </a:p>
          <a:p>
            <a:pPr algn="just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Реализовать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полном объеме полномочия при выявлении нарушений требований санитарного 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законодательства,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законодательства в сфере защиты прав потребителей и технического регулирования, по административному приостановлению деятельности хозяйствующих субъектов и передаче материалов в правоохранительные органы.</a:t>
            </a:r>
          </a:p>
          <a:p>
            <a:pPr algn="just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Продолжить усиленный контроль за питанием детей в образовательных организациях, за обеспечением детей полноценным питанием в соответствии с физиологическими потребностями в основных пищевых веществах и энергии.</a:t>
            </a:r>
          </a:p>
          <a:p>
            <a:pPr algn="just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1 квартале 2016 года 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принять меры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 своевременному определению летних оздоровительных учреждений, участвующих в ЛОК 2016 года, и реализации мер, исключающих организационные, материально-технические причины, способствующих формированию эпидемических рисков при организации питания и поставки продуктов питания в 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ЛОУ. 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Не допущение снижения количества оздоровительных учреждений и числа детей, подлежащих оздоровлению в 2016 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году.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Усилить надзор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 организацией и проведением на территориях муниципальных образований Республики Адыгея профилактических и противоэпидемических мероприятий, направленных на недопущение возникновения и распространения заболеваний, передающихся через укусы клещей и кровососущих насекомых (</a:t>
            </a:r>
            <a:r>
              <a:rPr lang="ru-RU" sz="1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акарицидные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4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лаврицидные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обработки) в период летней оздоровительной кампании 2016 года.</a:t>
            </a:r>
          </a:p>
          <a:p>
            <a:pPr algn="just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Достигнуть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запланированных показателей по исполнению указов Президента Российской Федерации №596-606 от 7 мая 2012 года и поручений Правительства Российской Федерации в области санитарно-эпидемиологического благополучия населения и защиты прав потребителей.</a:t>
            </a:r>
          </a:p>
          <a:p>
            <a:pPr algn="just"/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Добиться принятия </a:t>
            </a:r>
            <a:r>
              <a:rPr lang="ru-RU" sz="14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региональных программ «Школьное питание» и «Школьное молоко</a:t>
            </a:r>
            <a:r>
              <a:rPr lang="ru-RU" sz="14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4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444208" y="7365151"/>
            <a:ext cx="2057400" cy="421753"/>
          </a:xfrm>
        </p:spPr>
        <p:txBody>
          <a:bodyPr/>
          <a:lstStyle/>
          <a:p>
            <a:pPr>
              <a:defRPr/>
            </a:pPr>
            <a:fld id="{AD19525C-0A54-4011-AD7A-CDF6CA9A695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547664" y="1132832"/>
            <a:ext cx="7200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7232"/>
            <a:ext cx="936104" cy="81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2156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411760" y="421755"/>
            <a:ext cx="6103590" cy="121013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alt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Перечень государственных </a:t>
            </a:r>
            <a:r>
              <a:rPr lang="ru-RU" altLang="ru-RU" sz="20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услуг </a:t>
            </a:r>
            <a:r>
              <a:rPr lang="ru-RU" alt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органов Роспотребнадзора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1560" y="2214118"/>
            <a:ext cx="8208912" cy="4824204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endParaRPr lang="ru-RU" altLang="ru-RU" sz="2400" b="1" dirty="0" smtClean="0">
              <a:solidFill>
                <a:srgbClr val="CC0000"/>
              </a:solidFill>
              <a:latin typeface="Calibri" pitchFamily="34" charset="0"/>
            </a:endParaRPr>
          </a:p>
          <a:p>
            <a:pPr marL="0" indent="0" algn="just">
              <a:buNone/>
              <a:defRPr/>
            </a:pPr>
            <a:r>
              <a:rPr lang="ru-RU" altLang="ru-RU" sz="17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7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Прием уведомлений о начале осуществления отдельных видов предпринимательской деятельности</a:t>
            </a:r>
            <a:r>
              <a:rPr lang="ru-RU" altLang="ru-RU" sz="17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endParaRPr lang="ru-RU" altLang="ru-RU" sz="17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17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Лицензирование деятельности, связанной с использованием возбудителей инфекционных заболеваний 1-4 группы патогенности, деятельности в области использования источников ионизирующего </a:t>
            </a:r>
            <a:r>
              <a:rPr lang="ru-RU" altLang="ru-RU" sz="17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</a:t>
            </a:r>
            <a:endParaRPr lang="ru-RU" altLang="ru-RU" sz="17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endParaRPr lang="ru-RU" altLang="ru-RU" sz="17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17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Государственная регистрация впервые внедряемых в производство и ранее не использовавшихся химических, биологических веществ и изготавливаемых на их основе препаратов, потенциально опасных для человека (кроме лекарственных средств); отдельных видов продукции, представляющих потенциальную опасность для человека (кроме лекарственных средств); отдельных видов продукции, в том числе пищевых продуктов, впервые ввозимых на территорию Российской  Федерации</a:t>
            </a:r>
            <a:r>
              <a:rPr lang="ru-RU" altLang="ru-RU" sz="17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  <a:defRPr/>
            </a:pPr>
            <a:endParaRPr lang="ru-RU" altLang="ru-RU" sz="17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  <a:defRPr/>
            </a:pPr>
            <a:r>
              <a:rPr lang="ru-RU" altLang="ru-RU" sz="17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Выдача санитарно-эпидемиологических заключений</a:t>
            </a:r>
            <a:r>
              <a:rPr lang="ru-RU" altLang="ru-RU" sz="17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ECF32-E77E-487F-B8AE-2660EA3526D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3" name="Изображение 4" descr="герб роспотребнадзора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17897"/>
            <a:ext cx="1584176" cy="1539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796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6"/>
          <p:cNvSpPr>
            <a:spLocks noGrp="1"/>
          </p:cNvSpPr>
          <p:nvPr>
            <p:ph type="title"/>
          </p:nvPr>
        </p:nvSpPr>
        <p:spPr>
          <a:xfrm>
            <a:off x="1475655" y="165034"/>
            <a:ext cx="7254007" cy="1072721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проведения внеплановых проверок систем водоснабжения и водоотведения</a:t>
            </a: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C43586-4A04-4AF1-BBBA-0D16D2609359}" type="slidenum">
              <a:rPr lang="ru-RU"/>
              <a:pPr>
                <a:defRPr/>
              </a:pPr>
              <a:t>40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1561" y="1485289"/>
            <a:ext cx="2031627" cy="1155254"/>
          </a:xfrm>
          <a:prstGeom prst="roundRect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</a:rPr>
              <a:t>27 ресурсоснабжающих организаций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714626" y="1650339"/>
            <a:ext cx="1357313" cy="9902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проведено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143375" y="1485289"/>
            <a:ext cx="1571625" cy="1311061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 smtClean="0">
                <a:solidFill>
                  <a:srgbClr val="3333FF"/>
                </a:solidFill>
              </a:rPr>
              <a:t>25 </a:t>
            </a:r>
            <a:r>
              <a:rPr lang="ru-RU" u="sng" dirty="0">
                <a:solidFill>
                  <a:srgbClr val="3333FF"/>
                </a:solidFill>
              </a:rPr>
              <a:t>проверок</a:t>
            </a:r>
            <a:r>
              <a:rPr lang="ru-RU" dirty="0">
                <a:solidFill>
                  <a:srgbClr val="3333FF"/>
                </a:solidFill>
              </a:rPr>
              <a:t>, обследовано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</a:rPr>
              <a:t>78 </a:t>
            </a:r>
            <a:r>
              <a:rPr lang="ru-RU" dirty="0">
                <a:solidFill>
                  <a:srgbClr val="3333FF"/>
                </a:solidFill>
              </a:rPr>
              <a:t>объектов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5715000" y="2047767"/>
            <a:ext cx="1500188" cy="592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15189" y="1485289"/>
            <a:ext cx="1714499" cy="1155253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</a:rPr>
              <a:t>составлено 69 протоколов</a:t>
            </a:r>
            <a:endParaRPr lang="ru-RU" dirty="0">
              <a:solidFill>
                <a:srgbClr val="3333FF"/>
              </a:solidFill>
            </a:endParaRP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rot="10800000" flipV="1">
            <a:off x="6099229" y="2649491"/>
            <a:ext cx="1584180" cy="9161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4071938" y="3041873"/>
            <a:ext cx="2012230" cy="12062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Составлено </a:t>
            </a:r>
            <a:r>
              <a:rPr lang="ru-RU" sz="1600" b="1" dirty="0" smtClean="0"/>
              <a:t> </a:t>
            </a:r>
            <a:r>
              <a:rPr lang="ru-RU" sz="1600" b="1" dirty="0"/>
              <a:t>протоколов об АПН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ст. 6.3; 6.4; 6.5; 8.42 ч.2 </a:t>
            </a:r>
            <a:r>
              <a:rPr lang="ru-RU" sz="1600" b="1" dirty="0" err="1"/>
              <a:t>КоАП</a:t>
            </a:r>
            <a:r>
              <a:rPr lang="ru-RU" sz="1600" b="1" dirty="0"/>
              <a:t> РФ</a:t>
            </a:r>
          </a:p>
        </p:txBody>
      </p:sp>
      <p:sp>
        <p:nvSpPr>
          <p:cNvPr id="17" name="Стрелка вправо с вырезом 16"/>
          <p:cNvSpPr/>
          <p:nvPr/>
        </p:nvSpPr>
        <p:spPr>
          <a:xfrm rot="1409957" flipH="1">
            <a:off x="3380708" y="3207612"/>
            <a:ext cx="646164" cy="384235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с вырезом 17"/>
          <p:cNvSpPr/>
          <p:nvPr/>
        </p:nvSpPr>
        <p:spPr>
          <a:xfrm rot="20306105" flipH="1">
            <a:off x="3394553" y="3956308"/>
            <a:ext cx="618472" cy="440142"/>
          </a:xfrm>
          <a:prstGeom prst="notchedRightArrow">
            <a:avLst>
              <a:gd name="adj1" fmla="val 10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643043" y="2789232"/>
            <a:ext cx="1703129" cy="10228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u="sng" dirty="0" smtClean="0">
                <a:latin typeface="Times New Roman" pitchFamily="18" charset="0"/>
                <a:cs typeface="Times New Roman" pitchFamily="18" charset="0"/>
              </a:rPr>
              <a:t>Юридических лиц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13протокоруб.лов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, 440 тыс. 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655182" y="3960813"/>
            <a:ext cx="1690989" cy="10065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u="sng" dirty="0" smtClean="0"/>
              <a:t>Должностных лиц </a:t>
            </a:r>
            <a:endParaRPr lang="ru-RU" sz="1500" u="sng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 smtClean="0"/>
              <a:t>56 протоколов, 585 тыс. руб.</a:t>
            </a:r>
            <a:endParaRPr lang="ru-RU" sz="1500" dirty="0"/>
          </a:p>
        </p:txBody>
      </p:sp>
      <p:sp>
        <p:nvSpPr>
          <p:cNvPr id="26638" name="TextBox 20"/>
          <p:cNvSpPr txBox="1">
            <a:spLocks noChangeArrowheads="1"/>
          </p:cNvSpPr>
          <p:nvPr/>
        </p:nvSpPr>
        <p:spPr bwMode="auto">
          <a:xfrm>
            <a:off x="5786438" y="1485288"/>
            <a:ext cx="15001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88% объектов с выявленными нарушения</a:t>
            </a:r>
            <a:endParaRPr lang="ru-RU" sz="1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7544" y="3259419"/>
            <a:ext cx="1080120" cy="140278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>
                <a:solidFill>
                  <a:srgbClr val="3333FF"/>
                </a:solidFill>
              </a:rPr>
              <a:t>Сумма штрафов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3333FF"/>
                </a:solidFill>
              </a:rPr>
              <a:t>1025,0 тыс. руб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5776198"/>
            <a:ext cx="12961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Исследовано</a:t>
            </a:r>
          </a:p>
          <a:p>
            <a:pPr algn="ctr"/>
            <a:r>
              <a:rPr lang="ru-RU" sz="1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2015 году из</a:t>
            </a:r>
          </a:p>
          <a:p>
            <a:pPr algn="ctr"/>
            <a:r>
              <a:rPr lang="ru-RU" sz="1500" b="1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разводящей сети</a:t>
            </a:r>
            <a:endParaRPr lang="ru-RU" sz="15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V="1">
            <a:off x="1763688" y="5776197"/>
            <a:ext cx="216024" cy="180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9" name="Блок-схема: процесс 28"/>
          <p:cNvSpPr/>
          <p:nvPr/>
        </p:nvSpPr>
        <p:spPr>
          <a:xfrm>
            <a:off x="1979712" y="5033540"/>
            <a:ext cx="1857388" cy="12561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5992 проб на микроб.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показатели, 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0,2%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не соответствует ГН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Блок-схема: процесс 29"/>
          <p:cNvSpPr/>
          <p:nvPr/>
        </p:nvSpPr>
        <p:spPr>
          <a:xfrm>
            <a:off x="1979712" y="6454778"/>
            <a:ext cx="1857388" cy="130184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6442 пробы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сан-хим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показатели,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0,6%  не соответствует ГН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655182" y="6848925"/>
            <a:ext cx="252523" cy="1715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Нашивка 40"/>
          <p:cNvSpPr/>
          <p:nvPr/>
        </p:nvSpPr>
        <p:spPr>
          <a:xfrm>
            <a:off x="3837100" y="6106267"/>
            <a:ext cx="446868" cy="74265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4283968" y="4385530"/>
            <a:ext cx="4717158" cy="3484550"/>
          </a:xfrm>
          <a:prstGeom prst="flowChartProcess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u="sng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Проведенная работа: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согласовано</a:t>
            </a:r>
            <a:r>
              <a:rPr lang="ru-RU" sz="12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ru-RU" sz="12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планов 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мероприятий по приведению качества питьевой воды в соответствии с установленными 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требованиями;</a:t>
            </a:r>
            <a:endParaRPr lang="ru-RU" sz="1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выдано</a:t>
            </a:r>
            <a:r>
              <a:rPr lang="ru-RU" sz="1200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уведомления 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 временном ограничении водоснабжения эксплуатирующими 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организациями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итоги надзорных 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мероприятий были доведены до сведения Глав администраций городских и сельских 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поселений; </a:t>
            </a: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внесены 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предложения по включению в инвестиционные программы конкретных мероприятий по каждому сельскому и городскому 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поселению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200" dirty="0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buFont typeface="Wingdings" panose="05000000000000000000" pitchFamily="2" charset="2"/>
              <a:buChar char="ü"/>
            </a:pP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Вопросы 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санитарно-эпидемиологического состояния водоснабжения в Республике Адыгея по реализации Федерального закона от 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07.12.2011г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№416-ФЗ 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«О водоснабжении и водоотведении» заслушаны на заседании 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СПК, </a:t>
            </a:r>
            <a:r>
              <a:rPr lang="ru-RU" sz="1200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в работе которой приняли участие руководители ресурсоснабжающих </a:t>
            </a:r>
            <a:r>
              <a:rPr lang="ru-RU" sz="12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организаций</a:t>
            </a:r>
            <a:endParaRPr lang="ru-RU" sz="1200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643042" y="1132832"/>
            <a:ext cx="70866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42" y="317232"/>
            <a:ext cx="1080120" cy="81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21755"/>
            <a:ext cx="6751662" cy="1210133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целью повышения обеспеченности населения безопасной питьевой водой необходимо рекомендовать, органам исполнительной власти, главам муниципалитетов:</a:t>
            </a:r>
            <a:br>
              <a:rPr lang="ru-RU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55576" y="1798239"/>
            <a:ext cx="7931224" cy="538075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Обеспечить первоочередную разработку инвестиционных программ по улучшению водоснабжения;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Провести инвентаризацию подземных источников водоснабжения, нецентрализованных источников питьевого водоснабжения;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Принять меры к реконструкции водозаборов, не имеющих необходимого комплекса очистных сооружений;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Обеспечить проведение мероприятий по совершенствованию очистки сточных вод, по решению вопросов обеззараживания стоков, по санитарной очистке и благоустройству территории поселений;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Организовать работу по принятию на баланс бесхозяйных источников водоснабжения и сетей водоснабжения и канализации;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1800" dirty="0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Организовать мониторинг за состоянием распределительной сети водоснабжения и водоотведения и своевременностью проведения профилактических ремонтных мероприятий.</a:t>
            </a: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9525C-0A54-4011-AD7A-CDF6CA9A6958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  <p:pic>
        <p:nvPicPr>
          <p:cNvPr id="8" name="Рисунок 7" descr="imgpreviewCAIQ6U9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0826" y="6436310"/>
            <a:ext cx="1571604" cy="1485315"/>
          </a:xfrm>
          <a:prstGeom prst="rect">
            <a:avLst/>
          </a:prstGeom>
        </p:spPr>
      </p:pic>
      <p:pic>
        <p:nvPicPr>
          <p:cNvPr id="9" name="Рисунок 8" descr="imgpreviewCAOW98A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43802" y="5611163"/>
            <a:ext cx="1500199" cy="115524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907704" y="1631889"/>
            <a:ext cx="6779096" cy="8653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0" name="Изображение 4" descr="герб роспотребнадзор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1755"/>
            <a:ext cx="1080120" cy="1191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43125" y="124759"/>
            <a:ext cx="6515071" cy="8252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Защита прав потребителей</a:t>
            </a: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546040-CCA9-4E63-8F53-CBB0372AA1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10370" y="1072719"/>
            <a:ext cx="3071813" cy="107271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</a:rPr>
              <a:t>Рассмотрено 1325 обращений</a:t>
            </a:r>
            <a:endParaRPr lang="ru-RU" dirty="0">
              <a:solidFill>
                <a:srgbClr val="3333FF"/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428751" y="1701291"/>
            <a:ext cx="1441431" cy="12836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539551" y="2984939"/>
            <a:ext cx="2063447" cy="119622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</a:rPr>
              <a:t>3 иска </a:t>
            </a:r>
            <a:r>
              <a:rPr lang="ru-RU" dirty="0">
                <a:solidFill>
                  <a:srgbClr val="3333FF"/>
                </a:solidFill>
              </a:rPr>
              <a:t>в защиту неопределенного круга потребителей</a:t>
            </a:r>
          </a:p>
        </p:txBody>
      </p:sp>
      <p:sp>
        <p:nvSpPr>
          <p:cNvPr id="29702" name="TextBox 13"/>
          <p:cNvSpPr txBox="1">
            <a:spLocks noChangeArrowheads="1"/>
          </p:cNvSpPr>
          <p:nvPr/>
        </p:nvSpPr>
        <p:spPr bwMode="auto">
          <a:xfrm rot="-2242382">
            <a:off x="1530887" y="2026572"/>
            <a:ext cx="817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3333FF"/>
                </a:solidFill>
                <a:latin typeface="Calibri" pitchFamily="34" charset="0"/>
              </a:rPr>
              <a:t>и</a:t>
            </a:r>
            <a:r>
              <a:rPr lang="ru-RU" dirty="0" smtClean="0">
                <a:solidFill>
                  <a:srgbClr val="3333FF"/>
                </a:solidFill>
                <a:latin typeface="Calibri" pitchFamily="34" charset="0"/>
              </a:rPr>
              <a:t>з </a:t>
            </a:r>
            <a:r>
              <a:rPr lang="ru-RU" dirty="0">
                <a:solidFill>
                  <a:srgbClr val="3333FF"/>
                </a:solidFill>
                <a:latin typeface="Calibri" pitchFamily="34" charset="0"/>
              </a:rPr>
              <a:t>них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6022372" y="2033117"/>
            <a:ext cx="885351" cy="9102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704" name="TextBox 18"/>
          <p:cNvSpPr txBox="1">
            <a:spLocks noChangeArrowheads="1"/>
          </p:cNvSpPr>
          <p:nvPr/>
        </p:nvSpPr>
        <p:spPr bwMode="auto">
          <a:xfrm rot="2553224">
            <a:off x="6269120" y="2020100"/>
            <a:ext cx="808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FF"/>
                </a:solidFill>
                <a:latin typeface="Calibri" pitchFamily="34" charset="0"/>
              </a:rPr>
              <a:t>из</a:t>
            </a:r>
            <a:r>
              <a:rPr lang="ru-RU" dirty="0" smtClean="0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ru-RU" dirty="0">
                <a:solidFill>
                  <a:srgbClr val="3333FF"/>
                </a:solidFill>
                <a:latin typeface="Calibri" pitchFamily="34" charset="0"/>
              </a:rPr>
              <a:t>них</a:t>
            </a:r>
          </a:p>
        </p:txBody>
      </p:sp>
      <p:sp>
        <p:nvSpPr>
          <p:cNvPr id="20" name="Стрелка вправо с вырезом 19"/>
          <p:cNvSpPr/>
          <p:nvPr/>
        </p:nvSpPr>
        <p:spPr>
          <a:xfrm rot="5400000">
            <a:off x="988917" y="4301902"/>
            <a:ext cx="1027285" cy="7858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1" y="5208456"/>
            <a:ext cx="1981869" cy="108128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</a:rPr>
              <a:t>2 иска удовлетворены в полном объеме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22" name="Стрелка вправо с вырезом 21"/>
          <p:cNvSpPr/>
          <p:nvPr/>
        </p:nvSpPr>
        <p:spPr>
          <a:xfrm rot="5400000">
            <a:off x="6373780" y="4179589"/>
            <a:ext cx="860936" cy="86409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643187" y="2396337"/>
            <a:ext cx="3381452" cy="502086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b="1" dirty="0">
                <a:solidFill>
                  <a:srgbClr val="990033"/>
                </a:solidFill>
              </a:rPr>
              <a:t>проинспектировано</a:t>
            </a:r>
            <a:r>
              <a:rPr lang="ru-RU" sz="1500" dirty="0">
                <a:solidFill>
                  <a:srgbClr val="990033"/>
                </a:solidFill>
              </a:rPr>
              <a:t> </a:t>
            </a:r>
            <a:r>
              <a:rPr lang="ru-RU" sz="1500" dirty="0">
                <a:solidFill>
                  <a:srgbClr val="3333FF"/>
                </a:solidFill>
              </a:rPr>
              <a:t>более 50000 единиц продукции непродовольственной </a:t>
            </a:r>
            <a:r>
              <a:rPr lang="ru-RU" sz="1500" dirty="0" smtClean="0">
                <a:solidFill>
                  <a:srgbClr val="3333FF"/>
                </a:solidFill>
              </a:rPr>
              <a:t>группы;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990033"/>
                </a:solidFill>
              </a:rPr>
              <a:t>изъято </a:t>
            </a:r>
            <a:r>
              <a:rPr lang="ru-RU" sz="1500" b="1" dirty="0">
                <a:solidFill>
                  <a:srgbClr val="990033"/>
                </a:solidFill>
              </a:rPr>
              <a:t>из оборота </a:t>
            </a:r>
            <a:r>
              <a:rPr lang="ru-RU" sz="1500" dirty="0">
                <a:solidFill>
                  <a:srgbClr val="3333FF"/>
                </a:solidFill>
              </a:rPr>
              <a:t>более 2000 единиц товаров, непродовольственной группы не соответствующих требования законодательства по </a:t>
            </a:r>
            <a:r>
              <a:rPr lang="ru-RU" sz="1500" dirty="0" smtClean="0">
                <a:solidFill>
                  <a:srgbClr val="3333FF"/>
                </a:solidFill>
              </a:rPr>
              <a:t>маркировке;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990033"/>
                </a:solidFill>
              </a:rPr>
              <a:t>постановлением </a:t>
            </a:r>
            <a:r>
              <a:rPr lang="ru-RU" sz="1500" b="1" dirty="0">
                <a:solidFill>
                  <a:srgbClr val="990033"/>
                </a:solidFill>
              </a:rPr>
              <a:t>суда </a:t>
            </a:r>
            <a:r>
              <a:rPr lang="ru-RU" sz="1500" dirty="0">
                <a:solidFill>
                  <a:srgbClr val="3333FF"/>
                </a:solidFill>
              </a:rPr>
              <a:t>конфисковано 83 единицы контрафактной парфюмерно-косметической продукции, 299 единиц изделий легкой </a:t>
            </a:r>
            <a:r>
              <a:rPr lang="ru-RU" sz="1500" dirty="0" smtClean="0">
                <a:solidFill>
                  <a:srgbClr val="3333FF"/>
                </a:solidFill>
              </a:rPr>
              <a:t>промышленности; 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1500" b="1" dirty="0" smtClean="0">
                <a:solidFill>
                  <a:srgbClr val="990033"/>
                </a:solidFill>
              </a:rPr>
              <a:t>к </a:t>
            </a:r>
            <a:r>
              <a:rPr lang="ru-RU" sz="1500" b="1" dirty="0">
                <a:solidFill>
                  <a:srgbClr val="990033"/>
                </a:solidFill>
              </a:rPr>
              <a:t>административной ответственности привлечены </a:t>
            </a:r>
            <a:r>
              <a:rPr lang="ru-RU" sz="1500" dirty="0">
                <a:solidFill>
                  <a:srgbClr val="3333FF"/>
                </a:solidFill>
              </a:rPr>
              <a:t>виновные лица на общую суммы 780 тысяч </a:t>
            </a:r>
            <a:r>
              <a:rPr lang="ru-RU" sz="1500" dirty="0" smtClean="0">
                <a:solidFill>
                  <a:srgbClr val="3333FF"/>
                </a:solidFill>
              </a:rPr>
              <a:t>рублей</a:t>
            </a:r>
            <a:endParaRPr lang="ru-RU" sz="1500" dirty="0">
              <a:solidFill>
                <a:srgbClr val="3333FF"/>
              </a:solidFill>
            </a:endParaRPr>
          </a:p>
        </p:txBody>
      </p:sp>
      <p:pic>
        <p:nvPicPr>
          <p:cNvPr id="29709" name="Picture 6" descr="http://www.ua.all.biz/img/ua/service_catalog/47520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3856" y="4752899"/>
            <a:ext cx="1380632" cy="176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Picture 2" descr="http://xn--b1abdysacbmnl.xn--p1ai/uploads/Docymenti/potreb.pynok/%D0%A4%D0%BE%D1%82%D0%BE%20%D0%92%D0%90%D0%A8%D0%95%20%D0%9F%D0%A0%D0%90%D0%92%D0%9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933" y="6289738"/>
            <a:ext cx="1174750" cy="109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Скругленный прямоугольник 22"/>
          <p:cNvSpPr/>
          <p:nvPr/>
        </p:nvSpPr>
        <p:spPr>
          <a:xfrm>
            <a:off x="6146406" y="5042103"/>
            <a:ext cx="1521938" cy="1580339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</a:rPr>
              <a:t>Присуждено денежных средств в размере 520 </a:t>
            </a:r>
            <a:r>
              <a:rPr lang="ru-RU" dirty="0" err="1" smtClean="0">
                <a:solidFill>
                  <a:srgbClr val="3333FF"/>
                </a:solidFill>
              </a:rPr>
              <a:t>тыс.руб</a:t>
            </a:r>
            <a:r>
              <a:rPr lang="ru-RU" dirty="0" smtClean="0">
                <a:solidFill>
                  <a:srgbClr val="3333FF"/>
                </a:solidFill>
              </a:rPr>
              <a:t>.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39144" y="2943411"/>
            <a:ext cx="2077273" cy="123775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3333FF"/>
                </a:solidFill>
              </a:rPr>
              <a:t>24 заключения в суд в </a:t>
            </a:r>
            <a:r>
              <a:rPr lang="ru-RU" dirty="0">
                <a:solidFill>
                  <a:srgbClr val="3333FF"/>
                </a:solidFill>
              </a:rPr>
              <a:t>защиту прав конкретного потребителя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143124" y="949971"/>
            <a:ext cx="63722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5" name="Изображение 4" descr="герб роспотребнадзор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" y="317232"/>
            <a:ext cx="1264767" cy="81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2664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7830"/>
            <a:ext cx="6552728" cy="725540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деятельности Управления Роспотребнадзора по Республике Адыгея на 2016 </a:t>
            </a:r>
            <a:r>
              <a:rPr lang="ru-RU" sz="22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год:</a:t>
            </a:r>
            <a:r>
              <a:rPr lang="ru-RU" sz="2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36" y="1072700"/>
            <a:ext cx="8321552" cy="6691227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запланированных показателей по реализации Указов Президента Российской Федерации от 7 мая 2012 года, основных направлений деятельности Правительства Российской Федерации на период до 2018 года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укрепление кадрового потенциала, реализации комплекса мер по профилактике коррупционных и иных </a:t>
            </a: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</a:t>
            </a:r>
            <a:endParaRPr lang="ru-RU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контрольно-надзорной деятельности и ее обеспечения. Использование риск-ориентированных подходов при планировании надзорной </a:t>
            </a: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Реализовать 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полномочия при выявлении нарушений требований санитарного законодательства и законодательства в сфере защиты прав потребителей и технического регулирования, по административному приостановлению деятельности хозяйствующих субъектов и передаче материалов в правоохранительные </a:t>
            </a: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</a:t>
            </a:r>
            <a:endParaRPr lang="ru-RU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Активизировать работу по контролю за оборотом продукции, внесенной в Перечень запрещенной к ввозу в Российскую </a:t>
            </a: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Федерацию</a:t>
            </a:r>
            <a:endParaRPr lang="ru-RU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Продолжить контроль за питанием детей в образовательных организациях, за обеспечением детей полноценным питанием в соответствии с физиологическими потребностями в основных пищевых веществах и энергии, за выполнением требований к условиям содержания и режиму работы детских учреждений, их материально-техническому состоянию с целью недопущение возникновения основных </a:t>
            </a: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рисков</a:t>
            </a:r>
            <a:endParaRPr lang="ru-RU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Активизировать работу по внесению предложений в органы исполнительной власти Республики Адыгея по принятию региональной программы здорового питания и региональной программы по защите прав </a:t>
            </a: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</a:t>
            </a:r>
            <a:endParaRPr lang="ru-RU" sz="1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комплекса мероприятий, направленных на обеспечение эффективного федерального государственного санитарно-эпидемиологического надзора за учреждениями отдыха и оздоровления детей и подростков </a:t>
            </a:r>
            <a:endParaRPr lang="ru-RU" sz="14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ru-RU" sz="1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главами муниципальных образований городских и сельских поселений по обеспечению населения безопасной питьевой водой</a:t>
            </a:r>
          </a:p>
          <a:p>
            <a:pPr algn="just">
              <a:buFont typeface="Wingdings" pitchFamily="2" charset="2"/>
              <a:buChar char="Ø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19525C-0A54-4011-AD7A-CDF6CA9A6958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919781" y="1007512"/>
            <a:ext cx="68407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317232"/>
            <a:ext cx="1224135" cy="649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ctrTitle"/>
          </p:nvPr>
        </p:nvSpPr>
        <p:spPr>
          <a:xfrm>
            <a:off x="1593962" y="216395"/>
            <a:ext cx="7370526" cy="666907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Основные направления деятельности Управления Роспотребнадзора по Республике Адыгея на 2016 год:</a:t>
            </a:r>
            <a:r>
              <a:rPr 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2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ru-RU" sz="20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3" y="964977"/>
            <a:ext cx="8496945" cy="6377198"/>
          </a:xfrm>
        </p:spPr>
        <p:txBody>
          <a:bodyPr rtlCol="0">
            <a:normAutofit fontScale="250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endParaRPr lang="ru-RU" sz="11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полном объеме реализацию полномочий, определенных Федеральным законом от 07.12.2011 № 416-ФЗ «О водоснабжении и водоотведении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endParaRPr lang="ru-RU" sz="5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анализа результатов о загрязнении воздуха, системы оценки воздействия на здоровье населения химических веществ, загрязняющих атмосферный воздух в границах селитебных территорий и подготовки информации для принятия управленческих решений органами исполнительной власти Республики Адыгея и местного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эффективного федерального государственного санитарно-эпидемиологического надзора за соблюдением санитарного законодательства Российской Федерации к условиям проживания населения. Обеспечение санитарно-эпидемиологического благополучия населения в условиях воздействия физических факторов производственной среды и среды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обитания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проведения санитарно-противоэпидемических и профилактических мероприятий в отношении инфекционных болезней. Обеспечение контроля за реализацией приоритетного национального проекта в сфере здравоохранения по разделу «Вакцинопрофилактика», а также за проведением мероприятий по поддержанию высокого уровня охвата прививками в рамках национального календаря профилактических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прививок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Совершенствование 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государственного надзора в области защиты прав потребителей и повышения гарантированного уровня защиты прав потребителей в Республике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реализация комплекса превентивных мер, направленных на предупреждение и минимизацию нарушений прав потребителей, в том числе за счет информирования потребителей и повышения правовой грамотности населения; организация проведение мониторинга </a:t>
            </a:r>
            <a:r>
              <a:rPr lang="ru-RU" sz="54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правоприменения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правовых актов в сфере защиты прав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потребителей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Активизировать 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по защите прав потребителей за счет более действенного применения гражданско-правовых механизмов, в том числе по подаче исков в защиту неопределенного круга лиц, о ликвидации изготовителя (исполнителя, продавца, уполномоченной организации, импортера) либо о прекращении деятельности индивидуального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взаимодействию и информированию органов государственной власти, местного самоуправления и населения по вопросам, входящим в компетенцию Управления Роспотребнадзора по Республике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доли мероприятий по информированию и консультированию потребителей. Повышение степени участия консультационного центра в развитии системы информирования и повышения правовой грамотности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  <a:p>
            <a:pPr algn="just">
              <a:buFont typeface="Wingdings" pitchFamily="2" charset="2"/>
              <a:buChar char="Ø"/>
            </a:pP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54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по предоставлению государственных услуг и осуществлению государственных функций за счет внедрения информационно-коммуникационных </a:t>
            </a:r>
            <a:r>
              <a:rPr lang="ru-RU" sz="54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</a:t>
            </a:r>
            <a:endParaRPr lang="ru-RU" sz="54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Aft>
                <a:spcPts val="0"/>
              </a:spcAft>
              <a:defRPr/>
            </a:pPr>
            <a:endParaRPr lang="ru-RU" sz="56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873296-C664-4144-A6A0-8BF9125BD2F2}" type="slidenum">
              <a:rPr lang="ru-RU"/>
              <a:pPr>
                <a:defRPr/>
              </a:pPr>
              <a:t>44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835696" y="716953"/>
            <a:ext cx="6840760" cy="2011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6" name="Изображение 4" descr="герб роспотребнадзора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720"/>
            <a:ext cx="1126419" cy="54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714348" y="2665906"/>
            <a:ext cx="8064500" cy="1580658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Спасибо за </a:t>
            </a:r>
            <a:r>
              <a:rPr lang="ru-RU" sz="54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+mj-cs"/>
              </a:rPr>
              <a:t>внимание!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432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21754"/>
            <a:ext cx="7759774" cy="11499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услуги по выдаче санитарно-эпидемиологических заключений, лицензий, свидетельств о государственной регистрации продукции. За 2015 год выдано: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15063"/>
            <a:ext cx="7848872" cy="5905489"/>
          </a:xfrm>
        </p:spPr>
        <p:txBody>
          <a:bodyPr>
            <a:normAutofit fontScale="40000" lnSpcReduction="20000"/>
          </a:bodyPr>
          <a:lstStyle/>
          <a:p>
            <a:pPr algn="just"/>
            <a:endParaRPr lang="ru-RU" sz="1900" dirty="0" smtClean="0">
              <a:solidFill>
                <a:srgbClr val="002060"/>
              </a:solidFill>
            </a:endParaRPr>
          </a:p>
          <a:p>
            <a:pPr algn="just"/>
            <a:r>
              <a:rPr lang="ru-RU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537 санитарно-эпидемиологических заключений, из них: 206 на проектную документацию и 331 на виды деятельности. В структуре выданных заключений наибольший удельный вес приходится на образовательную деятельность и проекты ПРТО и ПДВ;</a:t>
            </a:r>
          </a:p>
          <a:p>
            <a:pPr marL="0" indent="0" algn="just">
              <a:buNone/>
            </a:pPr>
            <a:endParaRPr lang="ru-RU" sz="4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свидетельств о государственной регистрации продукции, из которых 4 на напитки и нектары фруктовые для детского питания, 1 на воду минеральную питьевую столовую и 2 на трубы водопроводные; </a:t>
            </a:r>
          </a:p>
          <a:p>
            <a:pPr marL="0" indent="0" algn="just">
              <a:buNone/>
            </a:pPr>
            <a:endParaRPr lang="ru-RU" sz="4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лицензия на деятельность с источниками ионизирующего излучения и 1 переоформлена на деятельность с возбудителями инфекционных заболеваний;</a:t>
            </a:r>
          </a:p>
          <a:p>
            <a:pPr marL="0" indent="0" algn="just">
              <a:buNone/>
            </a:pPr>
            <a:endParaRPr lang="ru-RU" sz="40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143 заключения, по санитарно-эпидемиологической оценке, условий проживания граждан для оформления опеки;</a:t>
            </a:r>
          </a:p>
          <a:p>
            <a:pPr marL="0" indent="0" algn="just">
              <a:buNone/>
            </a:pPr>
            <a:endParaRPr lang="ru-RU" sz="4000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Фактов несвоевременной выдачи разрешительных документов не отмечалось,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оказанным услугам жалоб не поступало.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опросному модулю, размещенному на официальном сайте Управления более 96% граждан дают положительную оценку качеству и условиям предоставления государственных услуг</a:t>
            </a:r>
            <a:b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5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17897"/>
            <a:ext cx="7776864" cy="1164464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Прием уведомлений о начале осуществления отдельных видов предпринимательской деятельности</a:t>
            </a:r>
            <a:r>
              <a:rPr lang="ru-RU" altLang="ru-RU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382361"/>
            <a:ext cx="8136904" cy="5959813"/>
          </a:xfrm>
        </p:spPr>
        <p:txBody>
          <a:bodyPr>
            <a:normAutofit fontScale="92500" lnSpcReduction="10000"/>
          </a:bodyPr>
          <a:lstStyle/>
          <a:p>
            <a:pPr algn="just"/>
            <a:endParaRPr lang="ru-RU" sz="1800" dirty="0" smtClean="0">
              <a:solidFill>
                <a:srgbClr val="3333FF"/>
              </a:solidFill>
            </a:endParaRPr>
          </a:p>
          <a:p>
            <a:pPr algn="just"/>
            <a:r>
              <a:rPr lang="ru-RU" sz="19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ведет реестр уведомлений о начале осуществления деятельности юридическим лицом, индивидуальным предпринимателем. Основными видами деятельности, по которым предоставлялись уведомления, остаются услуги розничной торговли и предоставление услуг общественного питания. </a:t>
            </a:r>
          </a:p>
          <a:p>
            <a:pPr algn="just"/>
            <a:endParaRPr lang="ru-RU" sz="19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2015 год </a:t>
            </a:r>
            <a:r>
              <a:rPr lang="ru-RU" sz="19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502 уведомления </a:t>
            </a:r>
            <a:r>
              <a:rPr lang="ru-RU" sz="1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начале осуществления предпринимательской деятельности, всего с 2009 года зарегистрировано 2545 уведомлений.  </a:t>
            </a:r>
            <a:endParaRPr lang="ru-RU" sz="19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9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19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портал государственных и муниципальных услуг </a:t>
            </a:r>
            <a:r>
              <a:rPr lang="ru-RU" sz="1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Управление за 2015 г. подано </a:t>
            </a:r>
            <a:r>
              <a:rPr lang="ru-RU" sz="19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уведомлений</a:t>
            </a:r>
            <a:r>
              <a:rPr lang="ru-RU" sz="1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9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900" b="1" dirty="0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целях реализации Указа Президента Российской Федерации от 07.05.2012 № 601 обеспечен доступ граждан к получению государственных услуг по принципу «одного окна» через МФЦ. Заключено соглашение и разработан алгоритм взаимодействия с МФЦ по предоставлению услуги по приему и регистрации уведомлений о начале осуществления предпринимательской деятельности. В 2015 г. </a:t>
            </a:r>
            <a:r>
              <a:rPr lang="ru-RU" sz="1900" b="1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МФЦ поступило 25 уведомлений</a:t>
            </a:r>
            <a:r>
              <a:rPr lang="ru-RU" sz="1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 них 19 зарегистрировано, 6 отказано в регистрации в связи и с ошибками в документах и с тем, что на заявленный вид деятельности не распространяется уведомительный порядок. </a:t>
            </a:r>
          </a:p>
          <a:p>
            <a:pPr marL="0" indent="0" algn="just">
              <a:buNone/>
            </a:pPr>
            <a:endParaRPr lang="ru-RU" sz="1900" dirty="0">
              <a:solidFill>
                <a:srgbClr val="3333FF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ECF32-E77E-487F-B8AE-2660EA3526D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9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AECF32-E77E-487F-B8AE-2660EA3526D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grpSp>
        <p:nvGrpSpPr>
          <p:cNvPr id="3" name="Группа 16"/>
          <p:cNvGrpSpPr>
            <a:grpSpLocks/>
          </p:cNvGrpSpPr>
          <p:nvPr/>
        </p:nvGrpSpPr>
        <p:grpSpPr bwMode="auto">
          <a:xfrm>
            <a:off x="539552" y="134721"/>
            <a:ext cx="2664296" cy="1276715"/>
            <a:chOff x="285720" y="0"/>
            <a:chExt cx="2143140" cy="800139"/>
          </a:xfrm>
        </p:grpSpPr>
        <p:pic>
          <p:nvPicPr>
            <p:cNvPr id="4" name="Рисунок 3" descr="imagesCAPYI8T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720" y="214323"/>
              <a:ext cx="938219" cy="500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Рисунок 4" descr="imagesCAERGNAG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00165" y="214323"/>
              <a:ext cx="928695" cy="50008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4" descr="rospotrebnadzor-gerb-300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00100" y="0"/>
              <a:ext cx="714380" cy="8001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Прямоугольник 6"/>
          <p:cNvSpPr/>
          <p:nvPr/>
        </p:nvSpPr>
        <p:spPr>
          <a:xfrm>
            <a:off x="715412" y="1411437"/>
            <a:ext cx="7961045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endParaRPr lang="ru-RU" alt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Управлением осуществлен переход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межведомственное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электронное взаимодействие с 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федеральным казначейством </a:t>
            </a:r>
            <a:r>
              <a:rPr lang="ru-RU" alt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федеральной налоговой службой по Республике Адыгея</a:t>
            </a: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altLang="ru-RU" b="1" dirty="0" smtClean="0">
                <a:solidFill>
                  <a:srgbClr val="003300"/>
                </a:solidFill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altLang="ru-RU" b="1" dirty="0">
                <a:solidFill>
                  <a:srgbClr val="003300"/>
                </a:solidFill>
              </a:rPr>
              <a:t/>
            </a:r>
            <a:br>
              <a:rPr lang="ru-RU" altLang="ru-RU" b="1" dirty="0">
                <a:solidFill>
                  <a:srgbClr val="003300"/>
                </a:solidFill>
              </a:rPr>
            </a:br>
            <a:r>
              <a:rPr lang="ru-RU" altLang="ru-RU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рамках межведомственного электронного взаимодействия с использованием электронных сервисов Роспотребнадзора </a:t>
            </a:r>
            <a:r>
              <a:rPr lang="ru-RU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2015 году</a:t>
            </a:r>
            <a:r>
              <a:rPr lang="ru-RU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</a:t>
            </a:r>
            <a:r>
              <a:rPr lang="ru-RU" sz="16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961 запрос</a:t>
            </a:r>
            <a:r>
              <a:rPr lang="ru-RU" sz="16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 том числе:</a:t>
            </a:r>
          </a:p>
          <a:p>
            <a:pPr algn="ctr">
              <a:lnSpc>
                <a:spcPct val="120000"/>
              </a:lnSpc>
              <a:defRPr/>
            </a:pPr>
            <a:endParaRPr lang="ru-RU" sz="1600" b="1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 algn="ctr">
              <a:lnSpc>
                <a:spcPct val="120000"/>
              </a:lnSpc>
              <a:buFontTx/>
              <a:buChar char="-"/>
              <a:defRPr/>
            </a:pPr>
            <a:r>
              <a:rPr lang="ru-RU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791 по вопросам связанным </a:t>
            </a:r>
            <a:r>
              <a:rPr lang="ru-RU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предоставлением государственных услуг </a:t>
            </a:r>
          </a:p>
          <a:p>
            <a:pPr algn="ctr">
              <a:lnSpc>
                <a:spcPct val="120000"/>
              </a:lnSpc>
              <a:defRPr/>
            </a:pP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(санитарно-эпидемиологических </a:t>
            </a:r>
            <a:r>
              <a:rPr lang="ru-RU" sz="16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заключений </a:t>
            </a: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402, уведомлений – 380, лицензий </a:t>
            </a:r>
            <a:r>
              <a:rPr lang="ru-RU" sz="16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 свидетельств </a:t>
            </a:r>
            <a:r>
              <a:rPr lang="ru-RU" sz="16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государственной регистрации продукции – </a:t>
            </a:r>
            <a:r>
              <a:rPr lang="ru-RU" sz="16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7)</a:t>
            </a:r>
            <a:r>
              <a:rPr lang="ru-RU" sz="16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lnSpc>
                <a:spcPct val="120000"/>
              </a:lnSpc>
              <a:defRPr/>
            </a:pPr>
            <a:endParaRPr lang="ru-RU" sz="16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r>
              <a:rPr lang="ru-RU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- 177 с организацией </a:t>
            </a:r>
            <a:r>
              <a:rPr lang="ru-RU" sz="1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проведения надзорных </a:t>
            </a:r>
            <a:r>
              <a:rPr lang="ru-RU" sz="1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мероприятий </a:t>
            </a:r>
            <a:endParaRPr lang="ru-RU" sz="1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20000"/>
              </a:lnSpc>
              <a:defRPr/>
            </a:pPr>
            <a:endParaRPr lang="ru-RU" altLang="ru-RU" sz="16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167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spect="1" noChangeArrowheads="1"/>
          </p:cNvSpPr>
          <p:nvPr/>
        </p:nvSpPr>
        <p:spPr bwMode="auto">
          <a:xfrm>
            <a:off x="5219701" y="1963904"/>
            <a:ext cx="3457575" cy="830997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3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smtClean="0">
                <a:solidFill>
                  <a:srgbClr val="000066"/>
                </a:solidFill>
                <a:latin typeface="Arial" panose="020B0604020202020204" pitchFamily="34" charset="0"/>
              </a:rPr>
              <a:t>Территориальный отдел Управления Роспотребнадзора по Республике Адыгея </a:t>
            </a:r>
            <a:br>
              <a:rPr lang="ru-RU" altLang="ru-RU" sz="1200" b="1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1200" b="1" smtClean="0">
                <a:solidFill>
                  <a:srgbClr val="000066"/>
                </a:solidFill>
                <a:latin typeface="Arial" panose="020B0604020202020204" pitchFamily="34" charset="0"/>
              </a:rPr>
              <a:t>в городе Адыгейске, Теучежском </a:t>
            </a:r>
            <a:br>
              <a:rPr lang="ru-RU" altLang="ru-RU" sz="1200" b="1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1200" b="1" smtClean="0">
                <a:solidFill>
                  <a:srgbClr val="000066"/>
                </a:solidFill>
                <a:latin typeface="Arial" panose="020B0604020202020204" pitchFamily="34" charset="0"/>
              </a:rPr>
              <a:t>и Тахтамукайском районах</a:t>
            </a:r>
          </a:p>
        </p:txBody>
      </p:sp>
      <p:cxnSp>
        <p:nvCxnSpPr>
          <p:cNvPr id="26627" name="AutoShape 3"/>
          <p:cNvCxnSpPr>
            <a:cxnSpLocks noChangeShapeType="1"/>
            <a:stCxn id="26630" idx="3"/>
            <a:endCxn id="26626" idx="1"/>
          </p:cNvCxnSpPr>
          <p:nvPr/>
        </p:nvCxnSpPr>
        <p:spPr bwMode="auto">
          <a:xfrm flipV="1">
            <a:off x="3821113" y="2379403"/>
            <a:ext cx="1398588" cy="874515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8" name="AutoShape 4"/>
          <p:cNvCxnSpPr>
            <a:cxnSpLocks noChangeShapeType="1"/>
            <a:stCxn id="26630" idx="3"/>
            <a:endCxn id="26631" idx="1"/>
          </p:cNvCxnSpPr>
          <p:nvPr/>
        </p:nvCxnSpPr>
        <p:spPr bwMode="auto">
          <a:xfrm>
            <a:off x="3821113" y="3253918"/>
            <a:ext cx="1398588" cy="506267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629" name="AutoShape 5"/>
          <p:cNvCxnSpPr>
            <a:cxnSpLocks noChangeShapeType="1"/>
            <a:stCxn id="26630" idx="3"/>
            <a:endCxn id="26632" idx="1"/>
          </p:cNvCxnSpPr>
          <p:nvPr/>
        </p:nvCxnSpPr>
        <p:spPr bwMode="auto">
          <a:xfrm>
            <a:off x="3821114" y="3254835"/>
            <a:ext cx="1398587" cy="1897889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36563" y="1881386"/>
            <a:ext cx="3384550" cy="2745064"/>
          </a:xfrm>
          <a:prstGeom prst="rect">
            <a:avLst/>
          </a:prstGeom>
          <a:gradFill rotWithShape="1">
            <a:gsLst>
              <a:gs pos="0">
                <a:srgbClr val="800000"/>
              </a:gs>
              <a:gs pos="50000">
                <a:srgbClr val="FF0000"/>
              </a:gs>
              <a:gs pos="100000">
                <a:srgbClr val="800000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FF0000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25000"/>
              </a:lnSpc>
              <a:defRPr/>
            </a:pPr>
            <a:r>
              <a:rPr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УПРАВЛЕНИЕ </a:t>
            </a:r>
          </a:p>
          <a:p>
            <a:pPr algn="ctr">
              <a:lnSpc>
                <a:spcPct val="125000"/>
              </a:lnSpc>
              <a:defRPr/>
            </a:pPr>
            <a:r>
              <a:rPr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ФЕДЕРАЛЬНОЙ СЛУЖБЫ </a:t>
            </a:r>
          </a:p>
          <a:p>
            <a:pPr algn="ctr">
              <a:lnSpc>
                <a:spcPct val="125000"/>
              </a:lnSpc>
              <a:defRPr/>
            </a:pPr>
            <a:r>
              <a:rPr lang="ru-RU" altLang="ru-RU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ПО НАДЗОРУ В СФЕРЕ ЗАЩИТЫ ПРАВ ПОТРЕБИТЕЛЕЙ  И БЛАГОПОЛУЧИЯ ЧЕЛОВЕКА ПО РЕСПУБЛИКЕ АДЫГЕЯ</a:t>
            </a:r>
          </a:p>
        </p:txBody>
      </p:sp>
      <p:sp>
        <p:nvSpPr>
          <p:cNvPr id="26631" name="Rectangle 7"/>
          <p:cNvSpPr>
            <a:spLocks noChangeAspect="1" noChangeArrowheads="1"/>
          </p:cNvSpPr>
          <p:nvPr/>
        </p:nvSpPr>
        <p:spPr bwMode="auto">
          <a:xfrm>
            <a:off x="5219701" y="3344686"/>
            <a:ext cx="3457575" cy="830997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3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Территориальный отдел Управления Роспотребнадзора по Республике Адыгея </a:t>
            </a:r>
            <a:br>
              <a:rPr lang="ru-RU" altLang="ru-RU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в Шовгеновском, </a:t>
            </a:r>
            <a:r>
              <a:rPr lang="ru-RU" altLang="ru-RU" sz="1200" b="1" dirty="0" err="1" smtClean="0">
                <a:solidFill>
                  <a:srgbClr val="000066"/>
                </a:solidFill>
                <a:latin typeface="Arial" panose="020B0604020202020204" pitchFamily="34" charset="0"/>
              </a:rPr>
              <a:t>Кошехабльском</a:t>
            </a:r>
            <a:r>
              <a:rPr lang="ru-RU" altLang="ru-RU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и </a:t>
            </a:r>
            <a:r>
              <a:rPr lang="ru-RU" altLang="ru-RU" sz="1200" b="1" dirty="0" err="1" smtClean="0">
                <a:solidFill>
                  <a:srgbClr val="000066"/>
                </a:solidFill>
                <a:latin typeface="Arial" panose="020B0604020202020204" pitchFamily="34" charset="0"/>
              </a:rPr>
              <a:t>Гиагинском</a:t>
            </a:r>
            <a:r>
              <a:rPr lang="ru-RU" altLang="ru-RU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  районах</a:t>
            </a:r>
          </a:p>
        </p:txBody>
      </p:sp>
      <p:sp>
        <p:nvSpPr>
          <p:cNvPr id="26632" name="Rectangle 8"/>
          <p:cNvSpPr>
            <a:spLocks noChangeAspect="1" noChangeArrowheads="1"/>
          </p:cNvSpPr>
          <p:nvPr/>
        </p:nvSpPr>
        <p:spPr bwMode="auto">
          <a:xfrm>
            <a:off x="5219701" y="4708966"/>
            <a:ext cx="3457575" cy="887515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3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Территориальный отдел Управления Роспотребнадзора по Республике Адыгея </a:t>
            </a:r>
            <a:br>
              <a:rPr lang="ru-RU" altLang="ru-RU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1200" b="1" dirty="0" smtClean="0">
                <a:solidFill>
                  <a:srgbClr val="000066"/>
                </a:solidFill>
                <a:latin typeface="Arial" panose="020B0604020202020204" pitchFamily="34" charset="0"/>
              </a:rPr>
              <a:t>в Красногвардейском районе</a:t>
            </a:r>
          </a:p>
        </p:txBody>
      </p:sp>
      <p:sp>
        <p:nvSpPr>
          <p:cNvPr id="26633" name="Rectangle 9"/>
          <p:cNvSpPr>
            <a:spLocks noChangeAspect="1" noChangeArrowheads="1"/>
          </p:cNvSpPr>
          <p:nvPr/>
        </p:nvSpPr>
        <p:spPr bwMode="auto">
          <a:xfrm>
            <a:off x="5219701" y="5895377"/>
            <a:ext cx="3457575" cy="830997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50000">
                <a:srgbClr val="CCECFF"/>
              </a:gs>
              <a:gs pos="100000">
                <a:srgbClr val="0066FF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003D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 smtClean="0">
                <a:solidFill>
                  <a:srgbClr val="000066"/>
                </a:solidFill>
                <a:latin typeface="Arial" panose="020B0604020202020204" pitchFamily="34" charset="0"/>
              </a:rPr>
              <a:t>Территориальный отдел Управления Роспотребнадзора по Республике Адыгея </a:t>
            </a:r>
            <a:br>
              <a:rPr lang="ru-RU" altLang="ru-RU" sz="1200" b="1" smtClean="0">
                <a:solidFill>
                  <a:srgbClr val="000066"/>
                </a:solidFill>
                <a:latin typeface="Arial" panose="020B0604020202020204" pitchFamily="34" charset="0"/>
              </a:rPr>
            </a:br>
            <a:r>
              <a:rPr lang="ru-RU" altLang="ru-RU" sz="1200" b="1" smtClean="0">
                <a:solidFill>
                  <a:srgbClr val="000066"/>
                </a:solidFill>
                <a:latin typeface="Arial" panose="020B0604020202020204" pitchFamily="34" charset="0"/>
              </a:rPr>
              <a:t>в Майкопском районе и особо охраняемой территории Майкопского района</a:t>
            </a:r>
          </a:p>
        </p:txBody>
      </p:sp>
      <p:cxnSp>
        <p:nvCxnSpPr>
          <p:cNvPr id="26634" name="AutoShape 10"/>
          <p:cNvCxnSpPr>
            <a:cxnSpLocks noChangeShapeType="1"/>
            <a:stCxn id="26630" idx="3"/>
            <a:endCxn id="26633" idx="1"/>
          </p:cNvCxnSpPr>
          <p:nvPr/>
        </p:nvCxnSpPr>
        <p:spPr bwMode="auto">
          <a:xfrm>
            <a:off x="3821113" y="3253918"/>
            <a:ext cx="1398588" cy="3056958"/>
          </a:xfrm>
          <a:prstGeom prst="straightConnector1">
            <a:avLst/>
          </a:prstGeom>
          <a:noFill/>
          <a:ln w="19050">
            <a:solidFill>
              <a:srgbClr val="CC0000"/>
            </a:solidFill>
            <a:round/>
            <a:headEnd/>
            <a:tailEnd type="triangle" w="med" len="med"/>
          </a:ln>
          <a:effectLst>
            <a:prstShdw prst="shdw17" dist="17961" dir="2700000">
              <a:srgbClr val="7A0000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403350" y="385079"/>
            <a:ext cx="6121400" cy="710067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ru-RU" altLang="ru-RU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Структура Управления Роспотребнадзора  по Республике Адыгея</a:t>
            </a:r>
          </a:p>
        </p:txBody>
      </p:sp>
      <p:sp>
        <p:nvSpPr>
          <p:cNvPr id="33805" name="Rectangle 15"/>
          <p:cNvSpPr>
            <a:spLocks noChangeArrowheads="1"/>
          </p:cNvSpPr>
          <p:nvPr/>
        </p:nvSpPr>
        <p:spPr bwMode="auto">
          <a:xfrm>
            <a:off x="755650" y="6955260"/>
            <a:ext cx="32400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smtClean="0">
              <a:solidFill>
                <a:srgbClr val="000066"/>
              </a:solidFill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 b="1" smtClean="0">
              <a:solidFill>
                <a:srgbClr val="000066"/>
              </a:solidFill>
            </a:endParaRPr>
          </a:p>
        </p:txBody>
      </p:sp>
      <p:sp>
        <p:nvSpPr>
          <p:cNvPr id="14" name="Rectangle 12"/>
          <p:cNvSpPr>
            <a:spLocks noChangeAspect="1" noChangeArrowheads="1"/>
          </p:cNvSpPr>
          <p:nvPr/>
        </p:nvSpPr>
        <p:spPr bwMode="auto">
          <a:xfrm>
            <a:off x="544513" y="7112960"/>
            <a:ext cx="3168650" cy="52322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003D99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smtClean="0">
                <a:solidFill>
                  <a:srgbClr val="000066"/>
                </a:solidFill>
                <a:latin typeface="Arial" panose="020B0604020202020204" pitchFamily="34" charset="0"/>
              </a:rPr>
              <a:t>Руководитель Управления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 smtClean="0">
                <a:solidFill>
                  <a:srgbClr val="000066"/>
                </a:solidFill>
                <a:latin typeface="Arial" panose="020B0604020202020204" pitchFamily="34" charset="0"/>
              </a:rPr>
              <a:t>Завгородний С.А.</a:t>
            </a:r>
          </a:p>
        </p:txBody>
      </p:sp>
      <p:pic>
        <p:nvPicPr>
          <p:cNvPr id="16" name="Рисунок 15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4746630"/>
            <a:ext cx="2428892" cy="236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6353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30" grpId="0" animBg="1"/>
      <p:bldP spid="26631" grpId="0" animBg="1"/>
      <p:bldP spid="26632" grpId="0" animBg="1"/>
      <p:bldP spid="26633" grpId="0" animBg="1"/>
      <p:bldP spid="26635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584" y="216395"/>
            <a:ext cx="7859216" cy="80308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Численность государственных гражданских служащих в Управлении Роспотребнадзора по Республике Адыгея </a:t>
            </a:r>
            <a:b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2005-2016 гг. </a:t>
            </a:r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42334768"/>
              </p:ext>
            </p:extLst>
          </p:nvPr>
        </p:nvGraphicFramePr>
        <p:xfrm>
          <a:off x="755576" y="1402770"/>
          <a:ext cx="8136904" cy="5439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7092280" y="2546822"/>
            <a:ext cx="1872208" cy="266162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kern="5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ndale Sans UI"/>
              </a:rPr>
              <a:t>классные чины государственной гражданской службы имеют 94 % государственных служащих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kern="5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ndale Sans UI"/>
              </a:rPr>
              <a:t>(в 2014г. – 82%),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kern="5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ndale Sans UI"/>
              </a:rPr>
              <a:t> в 2015г. 18 человек прошли повышение квалификации, переподготовку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400" kern="50" dirty="0" smtClean="0">
                <a:solidFill>
                  <a:srgbClr val="3333FF"/>
                </a:solidFill>
                <a:effectLst/>
                <a:latin typeface="Times New Roman" panose="02020603050405020304" pitchFamily="18" charset="0"/>
                <a:ea typeface="Andale Sans UI"/>
              </a:rPr>
              <a:t> (в 2014г. – 12 чел.)</a:t>
            </a:r>
            <a:endParaRPr lang="ru-RU" sz="1400" dirty="0">
              <a:solidFill>
                <a:srgbClr val="3333FF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5D62B9-1CBB-48C4-BB7C-C1AC0D145510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27584" y="1132831"/>
            <a:ext cx="7959258" cy="5256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кстура">
  <a:themeElements>
    <a:clrScheme name="Текстура 10">
      <a:dk1>
        <a:srgbClr val="003300"/>
      </a:dk1>
      <a:lt1>
        <a:srgbClr val="FFFFFF"/>
      </a:lt1>
      <a:dk2>
        <a:srgbClr val="6D963C"/>
      </a:dk2>
      <a:lt2>
        <a:srgbClr val="CCFF99"/>
      </a:lt2>
      <a:accent1>
        <a:srgbClr val="33CC33"/>
      </a:accent1>
      <a:accent2>
        <a:srgbClr val="46562A"/>
      </a:accent2>
      <a:accent3>
        <a:srgbClr val="BAC9AF"/>
      </a:accent3>
      <a:accent4>
        <a:srgbClr val="DADADA"/>
      </a:accent4>
      <a:accent5>
        <a:srgbClr val="ADE2AD"/>
      </a:accent5>
      <a:accent6>
        <a:srgbClr val="3F4D25"/>
      </a:accent6>
      <a:hlink>
        <a:srgbClr val="009999"/>
      </a:hlink>
      <a:folHlink>
        <a:srgbClr val="CC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9">
        <a:dk1>
          <a:srgbClr val="003300"/>
        </a:dk1>
        <a:lt1>
          <a:srgbClr val="FFFFFF"/>
        </a:lt1>
        <a:dk2>
          <a:srgbClr val="99FF99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CAFFCA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10">
        <a:dk1>
          <a:srgbClr val="003300"/>
        </a:dk1>
        <a:lt1>
          <a:srgbClr val="FFFFFF"/>
        </a:lt1>
        <a:dk2>
          <a:srgbClr val="6D963C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AC9AF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Бриз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2168</TotalTime>
  <Words>5513</Words>
  <Application>Microsoft Office PowerPoint</Application>
  <PresentationFormat>Произвольный</PresentationFormat>
  <Paragraphs>422</Paragraphs>
  <Slides>45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9" baseType="lpstr">
      <vt:lpstr>Andale Sans UI</vt:lpstr>
      <vt:lpstr>Arial</vt:lpstr>
      <vt:lpstr>Calibri</vt:lpstr>
      <vt:lpstr>Calibri Light</vt:lpstr>
      <vt:lpstr>News Gothic MT</vt:lpstr>
      <vt:lpstr>Tahoma</vt:lpstr>
      <vt:lpstr>Times New Roman</vt:lpstr>
      <vt:lpstr>Wingdings</vt:lpstr>
      <vt:lpstr>Wingdings 2</vt:lpstr>
      <vt:lpstr>Тема Office</vt:lpstr>
      <vt:lpstr>Текстура</vt:lpstr>
      <vt:lpstr>Бриз</vt:lpstr>
      <vt:lpstr>2_Оформление по умолчанию</vt:lpstr>
      <vt:lpstr>Chart</vt:lpstr>
      <vt:lpstr>Управление Роспотребнадзора по Республике Адыгея</vt:lpstr>
      <vt:lpstr>Основные направления деятельности Управления в 2015 году:</vt:lpstr>
      <vt:lpstr>Перечень государственных функций органов Роспотребнадзора</vt:lpstr>
      <vt:lpstr>Перечень государственных услуг органов Роспотребнадзора</vt:lpstr>
      <vt:lpstr>  Управление предоставляет услуги по выдаче санитарно-эпидемиологических заключений, лицензий, свидетельств о государственной регистрации продукции. За 2015 год выдано: </vt:lpstr>
      <vt:lpstr> Прием уведомлений о начале осуществления отдельных видов предпринимательской деятельности  </vt:lpstr>
      <vt:lpstr>Презентация PowerPoint</vt:lpstr>
      <vt:lpstr>Презентация PowerPoint</vt:lpstr>
      <vt:lpstr>Численность государственных гражданских служащих в Управлении Роспотребнадзора по Республике Адыгея  2005-2016 гг. </vt:lpstr>
      <vt:lpstr>Кадровый состав за 2011-2015гг.</vt:lpstr>
      <vt:lpstr>Работа комиссии Управления по соблюдению требований к служебному поведению и урегулированию конфликта интересов в 2015 году</vt:lpstr>
      <vt:lpstr>Служебные проверки и их результаты </vt:lpstr>
      <vt:lpstr>Выполнение Плана противодействия коррупции в Управлении Роспотребнадзора по Республике Адыгея на 2014-2015 гг.</vt:lpstr>
      <vt:lpstr>Комплекс организационных, разъяснительных и иных мер по соблюдению ограничений, запретов и по исполнению обязанностей, установленных законодательством Российской  Федерации  в целях противодействия коррупции</vt:lpstr>
      <vt:lpstr>Взаимодействие Управления с институтами гражданского общества и гражданами, а также создание эффективной системы обратной связи, обеспечение доступности информации о деятельности Управления </vt:lpstr>
      <vt:lpstr>Приоритетные задачи по формированию и укреплению кадрового потенциала, реализации комплекса мер по профилактике коррупционных и иных правонарушений на 2016 год остаются:</vt:lpstr>
      <vt:lpstr>Динамика проведения мероприятий по контролю за 2012-2015 гг. </vt:lpstr>
      <vt:lpstr>Презентация PowerPoint</vt:lpstr>
      <vt:lpstr>Результативность проведения плановых проверок за 2014 - 2015 год</vt:lpstr>
      <vt:lpstr>Основания проведения внеплановых проверок в 2015 году</vt:lpstr>
      <vt:lpstr>Результативность проведения внеплановых проверок за 2014 - 2015 год</vt:lpstr>
      <vt:lpstr>Результаты надзорных мероприятий за 2015 год</vt:lpstr>
      <vt:lpstr>Удельный вес обеспеченности лабораторно-инструментальными исследованиями мероприятий по контролю за 2015 год</vt:lpstr>
      <vt:lpstr>Удельный вес протоколов об АПН, рассмотренных Управлением</vt:lpstr>
      <vt:lpstr>Привлечение к административной ответственности юридических лиц в 2013-2015 гг.</vt:lpstr>
      <vt:lpstr>Прекращение производства по делу судами Отмены постановлений судами</vt:lpstr>
      <vt:lpstr>Административное приостановление деятельности в 2015 году</vt:lpstr>
      <vt:lpstr>Показатели заболеваемости некоторыми инфекциями за 2015 год</vt:lpstr>
      <vt:lpstr>Основные направления деятельности в 2015 году в области обеспечения качества и безопасности пищевой продукции</vt:lpstr>
      <vt:lpstr>Специальные экономические меры в целях обеспечения безопасности Российской Федерации</vt:lpstr>
      <vt:lpstr>Поручение Правительства Российской Федерации от 09.02.2015 № П12-5896 «О проведении внеплановых проверок в отношении пищевой продукции из водных биоресурсов на содержание фосфатов и глазури»</vt:lpstr>
      <vt:lpstr>Реализация приказа Роспотребнадзора от 29.08.2015  № 752 «О проведении внеплановых проверок производителей биологически активных добавок к пище и аптечных организаций, осуществляющих их реализацию» </vt:lpstr>
      <vt:lpstr>Надзор за соблюдением требований технических регламентов Таможенного союза </vt:lpstr>
      <vt:lpstr> Основными задачами по надзору за питанием населения на 2016год являются: </vt:lpstr>
      <vt:lpstr>Летняя оздоровительная кампания 2015г.</vt:lpstr>
      <vt:lpstr>Результаты надзорной деятельности летней оздоровительной кампании 2015 года  </vt:lpstr>
      <vt:lpstr>В новом 2015-2016 учебном году начали работу 148 субъектов, осуществляющих деятельность по предоставлению образовательных услуг, в которых обучается 46072 детей (по итогам 2015 года), из них 6099 первоклассников, что на 16,6% больше чем в 2014 году</vt:lpstr>
      <vt:lpstr>Реализация мероприятий плана деятельности Роспотребнадзора по исполнению указов Президента Российской Федерации № 596-606 от 7 мая 2012 года и поручений Правительства Российской Федерации в области санитарно-эпидемиологического благополучия и защиты прав потребителей</vt:lpstr>
      <vt:lpstr> Основные задачи на 2016 г по обеспечению санитарно-эпидемиологического благополучия детского населения: </vt:lpstr>
      <vt:lpstr>Результаты проведения внеплановых проверок систем водоснабжения и водоотведения</vt:lpstr>
      <vt:lpstr> С целью повышения обеспеченности населения безопасной питьевой водой необходимо рекомендовать, органам исполнительной власти, главам муниципалитетов: </vt:lpstr>
      <vt:lpstr>Защита прав потребителей</vt:lpstr>
      <vt:lpstr>  Основные направления деятельности Управления Роспотребнадзора по Республике Адыгея на 2016 год: </vt:lpstr>
      <vt:lpstr>     Основные направления деятельности Управления Роспотребнадзора по Республике Адыгея на 2016 год: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Prigorneva</dc:creator>
  <cp:lastModifiedBy>1</cp:lastModifiedBy>
  <cp:revision>343</cp:revision>
  <dcterms:created xsi:type="dcterms:W3CDTF">2015-11-14T07:19:01Z</dcterms:created>
  <dcterms:modified xsi:type="dcterms:W3CDTF">2016-02-25T14:16:47Z</dcterms:modified>
</cp:coreProperties>
</file>