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7" r:id="rId2"/>
    <p:sldMasterId id="2147483668" r:id="rId3"/>
    <p:sldMasterId id="2147483669" r:id="rId4"/>
    <p:sldMasterId id="2147483670" r:id="rId5"/>
    <p:sldMasterId id="2147483742" r:id="rId6"/>
    <p:sldMasterId id="2147483766" r:id="rId7"/>
    <p:sldMasterId id="2147483778" r:id="rId8"/>
    <p:sldMasterId id="2147483790" r:id="rId9"/>
    <p:sldMasterId id="2147485294" r:id="rId10"/>
    <p:sldMasterId id="2147485306" r:id="rId11"/>
    <p:sldMasterId id="2147485318" r:id="rId12"/>
    <p:sldMasterId id="2147485331" r:id="rId13"/>
    <p:sldMasterId id="2147485343" r:id="rId14"/>
  </p:sldMasterIdLst>
  <p:notesMasterIdLst>
    <p:notesMasterId r:id="rId44"/>
  </p:notesMasterIdLst>
  <p:handoutMasterIdLst>
    <p:handoutMasterId r:id="rId45"/>
  </p:handoutMasterIdLst>
  <p:sldIdLst>
    <p:sldId id="366" r:id="rId15"/>
    <p:sldId id="263" r:id="rId16"/>
    <p:sldId id="376" r:id="rId17"/>
    <p:sldId id="375" r:id="rId18"/>
    <p:sldId id="368" r:id="rId19"/>
    <p:sldId id="373" r:id="rId20"/>
    <p:sldId id="374" r:id="rId21"/>
    <p:sldId id="355" r:id="rId22"/>
    <p:sldId id="274" r:id="rId23"/>
    <p:sldId id="275" r:id="rId24"/>
    <p:sldId id="364" r:id="rId25"/>
    <p:sldId id="365" r:id="rId26"/>
    <p:sldId id="363" r:id="rId27"/>
    <p:sldId id="295" r:id="rId28"/>
    <p:sldId id="296" r:id="rId29"/>
    <p:sldId id="297" r:id="rId30"/>
    <p:sldId id="298" r:id="rId31"/>
    <p:sldId id="359" r:id="rId32"/>
    <p:sldId id="362" r:id="rId33"/>
    <p:sldId id="309" r:id="rId34"/>
    <p:sldId id="313" r:id="rId35"/>
    <p:sldId id="314" r:id="rId36"/>
    <p:sldId id="360" r:id="rId37"/>
    <p:sldId id="372" r:id="rId38"/>
    <p:sldId id="340" r:id="rId39"/>
    <p:sldId id="276" r:id="rId40"/>
    <p:sldId id="358" r:id="rId41"/>
    <p:sldId id="371" r:id="rId42"/>
    <p:sldId id="377" r:id="rId43"/>
  </p:sldIdLst>
  <p:sldSz cx="9144000" cy="7921625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EFD1"/>
    <a:srgbClr val="008000"/>
    <a:srgbClr val="CCFFCC"/>
    <a:srgbClr val="CCFF99"/>
    <a:srgbClr val="336600"/>
    <a:srgbClr val="FF00FF"/>
    <a:srgbClr val="080808"/>
    <a:srgbClr val="57B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8" autoAdjust="0"/>
    <p:restoredTop sz="99358" autoAdjust="0"/>
  </p:normalViewPr>
  <p:slideViewPr>
    <p:cSldViewPr>
      <p:cViewPr varScale="1">
        <p:scale>
          <a:sx n="79" d="100"/>
          <a:sy n="79" d="100"/>
        </p:scale>
        <p:origin x="-1710" y="-84"/>
      </p:cViewPr>
      <p:guideLst>
        <p:guide orient="horz" pos="24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tx1">
            <a:lumMod val="65000"/>
            <a:lumOff val="3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C0504D"/>
                </a:gs>
                <a:gs pos="100000">
                  <a:srgbClr val="CC0000"/>
                </a:gs>
              </a:gsLst>
              <a:path path="rect">
                <a:fillToRect l="100000" t="100000"/>
              </a:path>
              <a:tileRect r="-100000" b="-100000"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Лист1!$A$1:$A$10</c:f>
              <c:strCache>
                <c:ptCount val="10"/>
                <c:pt idx="0">
                  <c:v>2006 год</c:v>
                </c:pt>
                <c:pt idx="1">
                  <c:v>2007 год</c:v>
                </c:pt>
                <c:pt idx="2">
                  <c:v>2008 год</c:v>
                </c:pt>
                <c:pt idx="3">
                  <c:v>2009 год</c:v>
                </c:pt>
                <c:pt idx="4">
                  <c:v>2010 год</c:v>
                </c:pt>
                <c:pt idx="5">
                  <c:v>2011 год</c:v>
                </c:pt>
                <c:pt idx="6">
                  <c:v>2012 год</c:v>
                </c:pt>
                <c:pt idx="7">
                  <c:v>2013 год</c:v>
                </c:pt>
                <c:pt idx="8">
                  <c:v>2014 год</c:v>
                </c:pt>
                <c:pt idx="9">
                  <c:v>2015 год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11068.8</c:v>
                </c:pt>
                <c:pt idx="1">
                  <c:v>11973.8</c:v>
                </c:pt>
                <c:pt idx="2">
                  <c:v>11948.3</c:v>
                </c:pt>
                <c:pt idx="3">
                  <c:v>14641.5</c:v>
                </c:pt>
                <c:pt idx="4">
                  <c:v>10930.2</c:v>
                </c:pt>
                <c:pt idx="5">
                  <c:v>13816.3</c:v>
                </c:pt>
                <c:pt idx="6">
                  <c:v>10581.3</c:v>
                </c:pt>
                <c:pt idx="7">
                  <c:v>7862.8</c:v>
                </c:pt>
                <c:pt idx="8">
                  <c:v>6282.8</c:v>
                </c:pt>
                <c:pt idx="9">
                  <c:v>7756.6</c:v>
                </c:pt>
              </c:numCache>
            </c:numRef>
          </c:val>
        </c:ser>
        <c:shape val="cylinder"/>
        <c:axId val="150386176"/>
        <c:axId val="150387712"/>
        <c:axId val="0"/>
      </c:bar3DChart>
      <c:catAx>
        <c:axId val="1503861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50387712"/>
        <c:crosses val="autoZero"/>
        <c:auto val="1"/>
        <c:lblAlgn val="ctr"/>
        <c:lblOffset val="100"/>
      </c:catAx>
      <c:valAx>
        <c:axId val="150387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50386176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FFFF99"/>
        </a:gs>
        <a:gs pos="100000">
          <a:srgbClr val="C0C0C0"/>
        </a:gs>
      </a:gsLst>
      <a:lin ang="5400000" scaled="1"/>
    </a:gra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05183-D356-4DEC-8045-78FFA40B9862}" type="doc">
      <dgm:prSet loTypeId="urn:microsoft.com/office/officeart/2005/8/layout/matrix1" loCatId="matrix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517B069-35AF-4D77-9490-BCF380F0F997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Всего исследований </a:t>
          </a:r>
          <a:br>
            <a: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</a:br>
          <a:r>
            <a: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392612, </a:t>
          </a:r>
          <a:r>
            <a: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</a:t>
          </a:r>
          <a:r>
            <a:rPr lang="ru-RU" sz="24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т.ч</a:t>
          </a:r>
          <a:r>
            <a: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бюджет 161120</a:t>
          </a:r>
          <a:endParaRPr lang="ru-RU" sz="2400" b="1" cap="none" spc="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6CC610E-6B73-4DDB-AC98-EFAB352CA4B5}" type="parTrans" cxnId="{A605ECBE-776F-498F-AFAC-977111D7C61C}">
      <dgm:prSet/>
      <dgm:spPr/>
      <dgm:t>
        <a:bodyPr/>
        <a:lstStyle/>
        <a:p>
          <a:endParaRPr lang="ru-RU"/>
        </a:p>
      </dgm:t>
    </dgm:pt>
    <dgm:pt modelId="{1B204DA9-C83F-4EAA-B9C5-7C1C443704A1}" type="sibTrans" cxnId="{A605ECBE-776F-498F-AFAC-977111D7C61C}">
      <dgm:prSet/>
      <dgm:spPr/>
      <dgm:t>
        <a:bodyPr/>
        <a:lstStyle/>
        <a:p>
          <a:endParaRPr lang="ru-RU"/>
        </a:p>
      </dgm:t>
    </dgm:pt>
    <dgm:pt modelId="{8992FF0C-72D6-4193-91CD-47B861EEEAEC}">
      <dgm:prSet phldrT="[Текст]" custT="1"/>
      <dgm:spPr/>
      <dgm:t>
        <a:bodyPr/>
        <a:lstStyle/>
        <a:p>
          <a:r>
            <a:rPr lang="ru-RU" sz="2000" b="1" dirty="0" smtClean="0"/>
            <a:t>Санитарно-химические исследования</a:t>
          </a:r>
          <a:br>
            <a:rPr lang="ru-RU" sz="2000" b="1" dirty="0" smtClean="0"/>
          </a:br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108258, в </a:t>
          </a:r>
          <a:r>
            <a:rPr lang="ru-RU" sz="20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т.ч</a:t>
          </a:r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бюджет 57243</a:t>
          </a:r>
        </a:p>
        <a:p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9D872B-F6A1-4FA0-BA8F-2C675BACF54A}" type="parTrans" cxnId="{09560085-5F57-4FE6-A666-896FFBA17958}">
      <dgm:prSet/>
      <dgm:spPr/>
      <dgm:t>
        <a:bodyPr/>
        <a:lstStyle/>
        <a:p>
          <a:endParaRPr lang="ru-RU"/>
        </a:p>
      </dgm:t>
    </dgm:pt>
    <dgm:pt modelId="{0629259F-8227-4CC8-AE00-A07A7B75BB2E}" type="sibTrans" cxnId="{09560085-5F57-4FE6-A666-896FFBA17958}">
      <dgm:prSet/>
      <dgm:spPr/>
      <dgm:t>
        <a:bodyPr/>
        <a:lstStyle/>
        <a:p>
          <a:endParaRPr lang="ru-RU"/>
        </a:p>
      </dgm:t>
    </dgm:pt>
    <dgm:pt modelId="{8B67249B-0A5B-4E25-B8E5-61B6DDD7B2F5}">
      <dgm:prSet phldrT="[Текст]" custT="1"/>
      <dgm:spPr/>
      <dgm:t>
        <a:bodyPr/>
        <a:lstStyle/>
        <a:p>
          <a:r>
            <a:rPr lang="ru-RU" sz="2000" b="1" dirty="0" smtClean="0"/>
            <a:t>Радиологические исследования</a:t>
          </a:r>
          <a:br>
            <a:rPr lang="ru-RU" sz="2000" b="1" dirty="0" smtClean="0"/>
          </a:br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12178, в </a:t>
          </a:r>
          <a:r>
            <a:rPr lang="ru-RU" sz="20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т.ч</a:t>
          </a:r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бюджет 2358 </a:t>
          </a:r>
          <a:endParaRPr lang="ru-RU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3D1DFE-DD03-479D-862B-63EE68F469FD}" type="parTrans" cxnId="{F1E63EA4-DA94-4C9C-97AC-6212A1D9F597}">
      <dgm:prSet/>
      <dgm:spPr/>
      <dgm:t>
        <a:bodyPr/>
        <a:lstStyle/>
        <a:p>
          <a:endParaRPr lang="ru-RU"/>
        </a:p>
      </dgm:t>
    </dgm:pt>
    <dgm:pt modelId="{E9A2C2C3-B01B-418B-8144-5F2A71AF3C4E}" type="sibTrans" cxnId="{F1E63EA4-DA94-4C9C-97AC-6212A1D9F597}">
      <dgm:prSet/>
      <dgm:spPr/>
      <dgm:t>
        <a:bodyPr/>
        <a:lstStyle/>
        <a:p>
          <a:endParaRPr lang="ru-RU"/>
        </a:p>
      </dgm:t>
    </dgm:pt>
    <dgm:pt modelId="{AEEAA1E4-5A96-4B3C-A6BF-1AD01988A149}">
      <dgm:prSet phldrT="[Текст]" custT="1"/>
      <dgm:spPr/>
      <dgm:t>
        <a:bodyPr/>
        <a:lstStyle/>
        <a:p>
          <a:r>
            <a:rPr lang="ru-RU" sz="2000" b="1" dirty="0" smtClean="0"/>
            <a:t>Микробиологические исследования</a:t>
          </a:r>
          <a:br>
            <a:rPr lang="ru-RU" sz="2000" b="1" dirty="0" smtClean="0"/>
          </a:br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255473в </a:t>
          </a:r>
          <a:r>
            <a:rPr lang="ru-RU" sz="20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т.ч</a:t>
          </a:r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бюджет 89213</a:t>
          </a:r>
          <a:endParaRPr lang="ru-RU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336ABC-20B4-47AF-A303-6CC07B2151EF}" type="parTrans" cxnId="{6DDAB86B-7DC9-4B3B-996F-49B76B4E2831}">
      <dgm:prSet/>
      <dgm:spPr/>
      <dgm:t>
        <a:bodyPr/>
        <a:lstStyle/>
        <a:p>
          <a:endParaRPr lang="ru-RU"/>
        </a:p>
      </dgm:t>
    </dgm:pt>
    <dgm:pt modelId="{835E9C66-AC48-401A-8323-FEC7BCE116FB}" type="sibTrans" cxnId="{6DDAB86B-7DC9-4B3B-996F-49B76B4E2831}">
      <dgm:prSet/>
      <dgm:spPr/>
      <dgm:t>
        <a:bodyPr/>
        <a:lstStyle/>
        <a:p>
          <a:endParaRPr lang="ru-RU"/>
        </a:p>
      </dgm:t>
    </dgm:pt>
    <dgm:pt modelId="{57C02774-87BD-4088-929A-D9EF927F278E}">
      <dgm:prSet phldrT="[Текст]" custT="1"/>
      <dgm:spPr/>
      <dgm:t>
        <a:bodyPr anchor="t"/>
        <a:lstStyle/>
        <a:p>
          <a:r>
            <a:rPr lang="ru-RU" sz="2000" b="1" dirty="0" smtClean="0">
              <a:solidFill>
                <a:srgbClr val="0000FF"/>
              </a:solidFill>
            </a:rPr>
            <a:t>Исследования физических факторов</a:t>
          </a:r>
          <a:br>
            <a:rPr lang="ru-RU" sz="2000" b="1" dirty="0" smtClean="0">
              <a:solidFill>
                <a:srgbClr val="0000FF"/>
              </a:solidFill>
            </a:rPr>
          </a:br>
          <a:r>
            <a:rPr lang="ru-RU" sz="20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16703 в </a:t>
          </a:r>
          <a:r>
            <a:rPr lang="ru-RU" sz="2000" b="1" u="sng" dirty="0" err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т.ч</a:t>
          </a:r>
          <a:r>
            <a:rPr lang="ru-RU" sz="20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бюджет 12306 </a:t>
          </a:r>
          <a:endParaRPr lang="ru-RU" sz="2000" b="1" u="sng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161B35-9A6A-4B5A-B136-1024A409278E}" type="sibTrans" cxnId="{E9EB91A0-6301-4AC8-99DB-A08E67B2820F}">
      <dgm:prSet/>
      <dgm:spPr/>
      <dgm:t>
        <a:bodyPr/>
        <a:lstStyle/>
        <a:p>
          <a:endParaRPr lang="ru-RU"/>
        </a:p>
      </dgm:t>
    </dgm:pt>
    <dgm:pt modelId="{AA39A0A8-CA5C-4173-82BC-985A0795DAD4}" type="parTrans" cxnId="{E9EB91A0-6301-4AC8-99DB-A08E67B2820F}">
      <dgm:prSet/>
      <dgm:spPr/>
      <dgm:t>
        <a:bodyPr/>
        <a:lstStyle/>
        <a:p>
          <a:endParaRPr lang="ru-RU"/>
        </a:p>
      </dgm:t>
    </dgm:pt>
    <dgm:pt modelId="{689E8383-8087-4894-ADEC-664110AB2DEB}">
      <dgm:prSet phldrT="[Текст]" custT="1"/>
      <dgm:spPr/>
      <dgm:t>
        <a:bodyPr/>
        <a:lstStyle/>
        <a:p>
          <a:endParaRPr lang="ru-RU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6A4ED0-05ED-48F1-98D6-65FEBA4666C5}" type="parTrans" cxnId="{EE420979-16CB-439D-9070-8BC8756CDDD7}">
      <dgm:prSet/>
      <dgm:spPr/>
      <dgm:t>
        <a:bodyPr/>
        <a:lstStyle/>
        <a:p>
          <a:endParaRPr lang="ru-RU"/>
        </a:p>
      </dgm:t>
    </dgm:pt>
    <dgm:pt modelId="{3A0B3729-8407-48AC-A55F-F7A59DF9D9D2}" type="sibTrans" cxnId="{EE420979-16CB-439D-9070-8BC8756CDDD7}">
      <dgm:prSet/>
      <dgm:spPr/>
      <dgm:t>
        <a:bodyPr/>
        <a:lstStyle/>
        <a:p>
          <a:endParaRPr lang="ru-RU"/>
        </a:p>
      </dgm:t>
    </dgm:pt>
    <dgm:pt modelId="{C009E7D0-A923-4251-9B7C-078E4B0CB7BD}" type="pres">
      <dgm:prSet presAssocID="{D0505183-D356-4DEC-8045-78FFA40B986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F4F50-FBDF-492D-A99F-32D7A3598100}" type="pres">
      <dgm:prSet presAssocID="{D0505183-D356-4DEC-8045-78FFA40B9862}" presName="matrix" presStyleCnt="0"/>
      <dgm:spPr/>
    </dgm:pt>
    <dgm:pt modelId="{212ED718-E505-4F3B-8C74-F8EA892DA1B4}" type="pres">
      <dgm:prSet presAssocID="{D0505183-D356-4DEC-8045-78FFA40B9862}" presName="tile1" presStyleLbl="node1" presStyleIdx="0" presStyleCnt="4"/>
      <dgm:spPr/>
      <dgm:t>
        <a:bodyPr/>
        <a:lstStyle/>
        <a:p>
          <a:endParaRPr lang="ru-RU"/>
        </a:p>
      </dgm:t>
    </dgm:pt>
    <dgm:pt modelId="{213A1A07-1074-43BF-91F6-1176178E479A}" type="pres">
      <dgm:prSet presAssocID="{D0505183-D356-4DEC-8045-78FFA40B986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3FDB3-2596-4BD9-87FC-D8F5D8630072}" type="pres">
      <dgm:prSet presAssocID="{D0505183-D356-4DEC-8045-78FFA40B9862}" presName="tile2" presStyleLbl="node1" presStyleIdx="1" presStyleCnt="4" custLinFactNeighborX="-1099" custLinFactNeighborY="-12760"/>
      <dgm:spPr/>
      <dgm:t>
        <a:bodyPr/>
        <a:lstStyle/>
        <a:p>
          <a:endParaRPr lang="ru-RU"/>
        </a:p>
      </dgm:t>
    </dgm:pt>
    <dgm:pt modelId="{1E17B8FC-93E4-47E5-A691-D11416B3713A}" type="pres">
      <dgm:prSet presAssocID="{D0505183-D356-4DEC-8045-78FFA40B986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9982F-8BA8-4D82-94EE-B6938FEE4BAB}" type="pres">
      <dgm:prSet presAssocID="{D0505183-D356-4DEC-8045-78FFA40B9862}" presName="tile3" presStyleLbl="node1" presStyleIdx="2" presStyleCnt="4"/>
      <dgm:spPr/>
      <dgm:t>
        <a:bodyPr/>
        <a:lstStyle/>
        <a:p>
          <a:endParaRPr lang="ru-RU"/>
        </a:p>
      </dgm:t>
    </dgm:pt>
    <dgm:pt modelId="{D8A88B57-8B7E-4F75-A431-F670DAD68D2E}" type="pres">
      <dgm:prSet presAssocID="{D0505183-D356-4DEC-8045-78FFA40B986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FCC9C-9DB3-4A03-9D2F-64C4593A853A}" type="pres">
      <dgm:prSet presAssocID="{D0505183-D356-4DEC-8045-78FFA40B9862}" presName="tile4" presStyleLbl="node1" presStyleIdx="3" presStyleCnt="4"/>
      <dgm:spPr/>
      <dgm:t>
        <a:bodyPr/>
        <a:lstStyle/>
        <a:p>
          <a:endParaRPr lang="ru-RU"/>
        </a:p>
      </dgm:t>
    </dgm:pt>
    <dgm:pt modelId="{30F834D3-673C-423D-9815-4288E6F3B508}" type="pres">
      <dgm:prSet presAssocID="{D0505183-D356-4DEC-8045-78FFA40B986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9ADEC-769C-41DE-A4CD-A7ED068EDCB4}" type="pres">
      <dgm:prSet presAssocID="{D0505183-D356-4DEC-8045-78FFA40B9862}" presName="centerTile" presStyleLbl="fgShp" presStyleIdx="0" presStyleCnt="1" custScaleX="128205" custScaleY="152727" custLinFactNeighborX="3663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052C90A-883B-4AFB-9539-BA9F8AF59D6D}" type="presOf" srcId="{8992FF0C-72D6-4193-91CD-47B861EEEAEC}" destId="{213A1A07-1074-43BF-91F6-1176178E479A}" srcOrd="1" destOrd="0" presId="urn:microsoft.com/office/officeart/2005/8/layout/matrix1"/>
    <dgm:cxn modelId="{EE420979-16CB-439D-9070-8BC8756CDDD7}" srcId="{B517B069-35AF-4D77-9490-BCF380F0F997}" destId="{689E8383-8087-4894-ADEC-664110AB2DEB}" srcOrd="4" destOrd="0" parTransId="{C36A4ED0-05ED-48F1-98D6-65FEBA4666C5}" sibTransId="{3A0B3729-8407-48AC-A55F-F7A59DF9D9D2}"/>
    <dgm:cxn modelId="{E1869DD5-28F2-450C-A6CC-D147473D2060}" type="presOf" srcId="{D0505183-D356-4DEC-8045-78FFA40B9862}" destId="{C009E7D0-A923-4251-9B7C-078E4B0CB7BD}" srcOrd="0" destOrd="0" presId="urn:microsoft.com/office/officeart/2005/8/layout/matrix1"/>
    <dgm:cxn modelId="{F1E63EA4-DA94-4C9C-97AC-6212A1D9F597}" srcId="{B517B069-35AF-4D77-9490-BCF380F0F997}" destId="{8B67249B-0A5B-4E25-B8E5-61B6DDD7B2F5}" srcOrd="2" destOrd="0" parTransId="{153D1DFE-DD03-479D-862B-63EE68F469FD}" sibTransId="{E9A2C2C3-B01B-418B-8144-5F2A71AF3C4E}"/>
    <dgm:cxn modelId="{CB697067-EAC1-4E96-866F-FB434A897CE1}" type="presOf" srcId="{8992FF0C-72D6-4193-91CD-47B861EEEAEC}" destId="{212ED718-E505-4F3B-8C74-F8EA892DA1B4}" srcOrd="0" destOrd="0" presId="urn:microsoft.com/office/officeart/2005/8/layout/matrix1"/>
    <dgm:cxn modelId="{A605ECBE-776F-498F-AFAC-977111D7C61C}" srcId="{D0505183-D356-4DEC-8045-78FFA40B9862}" destId="{B517B069-35AF-4D77-9490-BCF380F0F997}" srcOrd="0" destOrd="0" parTransId="{D6CC610E-6B73-4DDB-AC98-EFAB352CA4B5}" sibTransId="{1B204DA9-C83F-4EAA-B9C5-7C1C443704A1}"/>
    <dgm:cxn modelId="{E9EB91A0-6301-4AC8-99DB-A08E67B2820F}" srcId="{B517B069-35AF-4D77-9490-BCF380F0F997}" destId="{57C02774-87BD-4088-929A-D9EF927F278E}" srcOrd="1" destOrd="0" parTransId="{AA39A0A8-CA5C-4173-82BC-985A0795DAD4}" sibTransId="{E9161B35-9A6A-4B5A-B136-1024A409278E}"/>
    <dgm:cxn modelId="{86E6B97B-1E50-4A5B-8CE9-05609252063C}" type="presOf" srcId="{AEEAA1E4-5A96-4B3C-A6BF-1AD01988A149}" destId="{018FCC9C-9DB3-4A03-9D2F-64C4593A853A}" srcOrd="0" destOrd="0" presId="urn:microsoft.com/office/officeart/2005/8/layout/matrix1"/>
    <dgm:cxn modelId="{09560085-5F57-4FE6-A666-896FFBA17958}" srcId="{B517B069-35AF-4D77-9490-BCF380F0F997}" destId="{8992FF0C-72D6-4193-91CD-47B861EEEAEC}" srcOrd="0" destOrd="0" parTransId="{289D872B-F6A1-4FA0-BA8F-2C675BACF54A}" sibTransId="{0629259F-8227-4CC8-AE00-A07A7B75BB2E}"/>
    <dgm:cxn modelId="{D500BE55-31FD-4B97-B9B4-1ADA40B43813}" type="presOf" srcId="{B517B069-35AF-4D77-9490-BCF380F0F997}" destId="{E8A9ADEC-769C-41DE-A4CD-A7ED068EDCB4}" srcOrd="0" destOrd="0" presId="urn:microsoft.com/office/officeart/2005/8/layout/matrix1"/>
    <dgm:cxn modelId="{B50EAF0A-10AD-4F57-B281-393C99AD1DAA}" type="presOf" srcId="{57C02774-87BD-4088-929A-D9EF927F278E}" destId="{1E17B8FC-93E4-47E5-A691-D11416B3713A}" srcOrd="1" destOrd="0" presId="urn:microsoft.com/office/officeart/2005/8/layout/matrix1"/>
    <dgm:cxn modelId="{6542C653-E5AF-4C9E-9CF0-89BAD26D5575}" type="presOf" srcId="{AEEAA1E4-5A96-4B3C-A6BF-1AD01988A149}" destId="{30F834D3-673C-423D-9815-4288E6F3B508}" srcOrd="1" destOrd="0" presId="urn:microsoft.com/office/officeart/2005/8/layout/matrix1"/>
    <dgm:cxn modelId="{6DDAB86B-7DC9-4B3B-996F-49B76B4E2831}" srcId="{B517B069-35AF-4D77-9490-BCF380F0F997}" destId="{AEEAA1E4-5A96-4B3C-A6BF-1AD01988A149}" srcOrd="3" destOrd="0" parTransId="{74336ABC-20B4-47AF-A303-6CC07B2151EF}" sibTransId="{835E9C66-AC48-401A-8323-FEC7BCE116FB}"/>
    <dgm:cxn modelId="{962B6971-6CA0-4395-A419-043082E743EA}" type="presOf" srcId="{57C02774-87BD-4088-929A-D9EF927F278E}" destId="{7B83FDB3-2596-4BD9-87FC-D8F5D8630072}" srcOrd="0" destOrd="0" presId="urn:microsoft.com/office/officeart/2005/8/layout/matrix1"/>
    <dgm:cxn modelId="{7B6A4114-02C5-46DC-A5B9-77E286C627B9}" type="presOf" srcId="{8B67249B-0A5B-4E25-B8E5-61B6DDD7B2F5}" destId="{B969982F-8BA8-4D82-94EE-B6938FEE4BAB}" srcOrd="0" destOrd="0" presId="urn:microsoft.com/office/officeart/2005/8/layout/matrix1"/>
    <dgm:cxn modelId="{9E47C1A6-78B1-4D90-B529-6D516DE89229}" type="presOf" srcId="{8B67249B-0A5B-4E25-B8E5-61B6DDD7B2F5}" destId="{D8A88B57-8B7E-4F75-A431-F670DAD68D2E}" srcOrd="1" destOrd="0" presId="urn:microsoft.com/office/officeart/2005/8/layout/matrix1"/>
    <dgm:cxn modelId="{FB658B93-78DF-41CA-9A00-1C2A15FD1ABB}" type="presParOf" srcId="{C009E7D0-A923-4251-9B7C-078E4B0CB7BD}" destId="{ECFF4F50-FBDF-492D-A99F-32D7A3598100}" srcOrd="0" destOrd="0" presId="urn:microsoft.com/office/officeart/2005/8/layout/matrix1"/>
    <dgm:cxn modelId="{C76C10E0-BBE0-4130-AD37-9A50171858C4}" type="presParOf" srcId="{ECFF4F50-FBDF-492D-A99F-32D7A3598100}" destId="{212ED718-E505-4F3B-8C74-F8EA892DA1B4}" srcOrd="0" destOrd="0" presId="urn:microsoft.com/office/officeart/2005/8/layout/matrix1"/>
    <dgm:cxn modelId="{617FFF33-23A6-4A06-8162-9477A2EEDDAE}" type="presParOf" srcId="{ECFF4F50-FBDF-492D-A99F-32D7A3598100}" destId="{213A1A07-1074-43BF-91F6-1176178E479A}" srcOrd="1" destOrd="0" presId="urn:microsoft.com/office/officeart/2005/8/layout/matrix1"/>
    <dgm:cxn modelId="{8229A66F-22D1-46FD-AEF6-4EE99E68C67F}" type="presParOf" srcId="{ECFF4F50-FBDF-492D-A99F-32D7A3598100}" destId="{7B83FDB3-2596-4BD9-87FC-D8F5D8630072}" srcOrd="2" destOrd="0" presId="urn:microsoft.com/office/officeart/2005/8/layout/matrix1"/>
    <dgm:cxn modelId="{8A5037F5-DC43-425A-9F58-932DD21B0350}" type="presParOf" srcId="{ECFF4F50-FBDF-492D-A99F-32D7A3598100}" destId="{1E17B8FC-93E4-47E5-A691-D11416B3713A}" srcOrd="3" destOrd="0" presId="urn:microsoft.com/office/officeart/2005/8/layout/matrix1"/>
    <dgm:cxn modelId="{3C521603-7440-4A7F-99BC-58A2D968AFD1}" type="presParOf" srcId="{ECFF4F50-FBDF-492D-A99F-32D7A3598100}" destId="{B969982F-8BA8-4D82-94EE-B6938FEE4BAB}" srcOrd="4" destOrd="0" presId="urn:microsoft.com/office/officeart/2005/8/layout/matrix1"/>
    <dgm:cxn modelId="{383E7A17-D723-4CB1-9370-AF603A987D4F}" type="presParOf" srcId="{ECFF4F50-FBDF-492D-A99F-32D7A3598100}" destId="{D8A88B57-8B7E-4F75-A431-F670DAD68D2E}" srcOrd="5" destOrd="0" presId="urn:microsoft.com/office/officeart/2005/8/layout/matrix1"/>
    <dgm:cxn modelId="{F2A8150F-E362-40F2-922A-793BB40DAA40}" type="presParOf" srcId="{ECFF4F50-FBDF-492D-A99F-32D7A3598100}" destId="{018FCC9C-9DB3-4A03-9D2F-64C4593A853A}" srcOrd="6" destOrd="0" presId="urn:microsoft.com/office/officeart/2005/8/layout/matrix1"/>
    <dgm:cxn modelId="{45BD2917-CB54-43C4-B16B-264148FAF579}" type="presParOf" srcId="{ECFF4F50-FBDF-492D-A99F-32D7A3598100}" destId="{30F834D3-673C-423D-9815-4288E6F3B508}" srcOrd="7" destOrd="0" presId="urn:microsoft.com/office/officeart/2005/8/layout/matrix1"/>
    <dgm:cxn modelId="{BD53AE35-5800-429A-872A-6826E524D50E}" type="presParOf" srcId="{C009E7D0-A923-4251-9B7C-078E4B0CB7BD}" destId="{E8A9ADEC-769C-41DE-A4CD-A7ED068EDCB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4187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4187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 smtClean="0"/>
            </a:lvl1pPr>
          </a:lstStyle>
          <a:p>
            <a:pPr>
              <a:defRPr/>
            </a:pPr>
            <a:fld id="{D777BF9B-8B3E-44E8-84CE-60DC98A1FCA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8"/>
            <a:ext cx="2946400" cy="4941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378488"/>
            <a:ext cx="2946400" cy="4941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2708343-E1C5-4659-BAF9-EA3A6D014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7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6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52" tIns="45476" rIns="90952" bIns="45476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0" y="0"/>
            <a:ext cx="2944813" cy="4926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52" tIns="45476" rIns="90952" bIns="454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39775"/>
            <a:ext cx="4278313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690825"/>
            <a:ext cx="5437187" cy="44429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52" tIns="45476" rIns="90952" bIns="45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4"/>
            <a:ext cx="2946400" cy="4926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52" tIns="45476" rIns="90952" bIns="45476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80" y="9380064"/>
            <a:ext cx="2944813" cy="4926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52" tIns="45476" rIns="90952" bIns="454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D408C327-2CA4-49A2-964C-80847F7397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42010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739775"/>
            <a:ext cx="4278313" cy="3705225"/>
          </a:xfrm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6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EC1411-3259-4C51-B708-FE2E02340396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44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739775"/>
            <a:ext cx="4278313" cy="3705225"/>
          </a:xfrm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FFD331-862F-4821-9929-826276EBB984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7690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36397"/>
            <a:ext cx="7772400" cy="21124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8C09-C733-4F1C-A96A-EDD7EAD795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76C2-6BBE-4191-AAF5-9A9B9A131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789EB281-0359-4E77-8BE6-8D5DB9622AFF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EBAA8B3-7247-427C-B77D-03DA401D8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E0564DA1-BD33-4427-9E4C-1E28CAB2CEB6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BFC7A217-C127-420A-B354-B2EF675D5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A6B27502-0868-42B8-B33A-4CC1DC27CA5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363417AA-EF4D-4FCD-9121-1A3B31D39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7233"/>
            <a:ext cx="2057400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7233"/>
            <a:ext cx="6019800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B93CB933-AA7C-48C8-959A-D7F02CF3771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D874F241-5626-4C13-B543-BB76D9D2C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36397"/>
            <a:ext cx="7772400" cy="21124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02AF-AAB5-40D9-8B18-A4427DA2761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603E7-B701-4CE7-BA30-989F10BDA8C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E8E6-0FF1-490D-A603-2FFE86DF96E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37C9-6739-4300-A5EA-F3C28E54494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7D999-6978-47AF-BAD2-F31A054BFD2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A98D2-9A81-406E-A6DD-232D6015011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40090"/>
            <a:ext cx="2057400" cy="66013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40090"/>
            <a:ext cx="6019800" cy="66013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6EA70-28F6-4057-B091-60AC08F73C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9BEB-8594-453A-8935-7A3EAA30830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B4C1-0615-460B-8BCD-B24BDEE29C9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9421-8018-48DB-A7FB-7600F312E11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BF13-64AE-425E-BF07-48D46134D2F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40090"/>
            <a:ext cx="2057400" cy="66013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40090"/>
            <a:ext cx="6019800" cy="66013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15A1-0550-45C8-8BF2-F0B1AEA2C53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36397"/>
            <a:ext cx="7772400" cy="21124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A71A-5176-4D6F-8B57-AD6A12C3736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1716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387EB-FA77-42EF-AA37-C240892042D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3787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139C-28CE-43ED-A6BF-D168847FB28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8652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847E-01B7-4CB6-88CD-6AB2E6D8DD3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8128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0629-077B-4827-B321-4CAD9549337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25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0839"/>
            <a:ext cx="7772400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56AD-C4C2-43EE-AD9F-B54AFBAF08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AC98-CFBC-4F95-84E0-5D280125DB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2920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7137-FBDE-4A29-BF95-55E251F3DD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8831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BB97E-CB05-440E-8397-66F20A9623A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8780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05960-6DC7-4808-981D-C748EAF7C6E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4792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7058-DA45-439F-830A-73B7D6B1D6C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4021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40090"/>
            <a:ext cx="2057400" cy="66013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40090"/>
            <a:ext cx="6019800" cy="66013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92412-D582-42A5-BC6B-169080FBC0A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9892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0839"/>
            <a:ext cx="7772400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EBF7-1CBF-49ED-9904-77D0BF552D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3853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B089-F189-4F03-95A2-6107F6C53DF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5090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4AEB-EC36-412F-AA9E-7CF9B2583C6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4536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87C26-D855-47B9-A2C8-3DD75CF44C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25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2716-63C2-4E33-825F-0F7F454EC1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3491-0B75-4861-A6C0-825524402E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5120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43F9-FD48-4066-8CF8-366130182B9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5389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7FC7-8D2F-4E3D-9C1C-D3E7141E561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5372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CD024-A6D7-42D1-8ADE-5C0C2AB9F07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9536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F8A0-060C-4DDF-A4CD-7D3E9A9A8B2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9681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BDDA-80A1-4E5C-B5A7-3866CBC4ADA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5929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7233"/>
            <a:ext cx="2057400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7233"/>
            <a:ext cx="6019800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A386-DB98-4399-AE40-340D757636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0163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48380"/>
            <a:ext cx="8229600" cy="52279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1794-5DE0-4F48-8D94-6D032B3FEF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1989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36397"/>
            <a:ext cx="7772400" cy="21124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A71A-5176-4D6F-8B57-AD6A12C3736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3709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387EB-FA77-42EF-AA37-C240892042D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53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93B4-3F03-4EE5-9CA6-770533F97A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139C-28CE-43ED-A6BF-D168847FB28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6600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847E-01B7-4CB6-88CD-6AB2E6D8DD3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2624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0629-077B-4827-B321-4CAD9549337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3722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AC98-CFBC-4F95-84E0-5D280125DB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6613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7137-FBDE-4A29-BF95-55E251F3DD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24324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BB97E-CB05-440E-8397-66F20A9623A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1637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05960-6DC7-4808-981D-C748EAF7C6E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3144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7058-DA45-439F-830A-73B7D6B1D6C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0960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40090"/>
            <a:ext cx="2057400" cy="66013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40090"/>
            <a:ext cx="6019800" cy="66013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92412-D582-42A5-BC6B-169080FBC0A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5038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36397"/>
            <a:ext cx="7772400" cy="21124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2E8C-29B4-416E-81D9-FB2FDB8D7BB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47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166D-3E7F-42F9-8B1E-5B850695BB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7085-3DB2-4DD5-88A0-AC8AFBC925A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6262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C0B4-BCE5-4A6B-986D-56B71A7461D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5717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7E14-BE38-49E9-B6E4-9DF0B9E54D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2563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990B-AA28-420A-AC0C-B24019F926E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6413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BA3E8-D3E0-4906-80D9-C0CDACF322E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756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D28E-86BD-4F22-B3E6-4F9C29930D4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7528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E8F1-93C4-400A-BBA5-A7F9DC8E944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2533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8DE-A84F-47D9-B99C-47A4CA20224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4287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77060-818E-4BF3-990D-82FA3B4796E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862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40090"/>
            <a:ext cx="2057400" cy="66013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40090"/>
            <a:ext cx="6019800" cy="66013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A6EBE-F259-4C64-9708-0B3362146C7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6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D3AE-F6A5-4A65-B5A0-F92C07EF80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677F-B7E4-424A-9015-64BE77923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A2526-BB34-4740-A948-3758AE68D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2030-4707-49A0-8A4B-9A7BC3580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B3F4-3D9B-4105-9821-D00146030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E20C-36F1-47BE-9F4D-A0CDE06D3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F7489-A29F-47FE-AA6E-9A1BD73CBA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7233"/>
            <a:ext cx="2057400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7233"/>
            <a:ext cx="6019800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34BA2-607F-4713-AD4D-93BB1279E0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17233"/>
            <a:ext cx="8229600" cy="67590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2CF5-436E-4ACB-B75C-7544F58CB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0839"/>
            <a:ext cx="7772400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0E0-A949-41C8-968C-662097141E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7E1DC-5C6C-450D-B3FD-77EE20788B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87B4-A015-4D67-9208-18A6F24CE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FFF67-ACB9-4459-A1C3-14CA53C848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16F2-8D88-445D-B510-FD2F1B47D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3DBD7-CBAD-47B7-BC7A-1085EFAB2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F142-B278-42F2-B210-28F3ECA8D3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1A9D-B686-4096-B568-E0BF72C64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CF34-AAFC-4D53-A7D0-CFB80C462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2A9CB-C284-4D4D-8A98-7B6F1D94D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AD70-D261-44BA-8F1F-9D6EFA13B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7233"/>
            <a:ext cx="2057400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7233"/>
            <a:ext cx="6019800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EB94-05A9-4E00-BF93-B357F598BD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48380"/>
            <a:ext cx="8229600" cy="52279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60D6-D5FF-46B5-8CAD-C61A46F6C5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0839"/>
            <a:ext cx="7772400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8AE7C-8E1B-4D61-8B12-A46520482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C7F8-2548-4941-B21F-C3FDE95BB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465E-030C-4278-84BA-0AC0625A8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22F0-74B3-4EBB-9383-F479F37AB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68945-7D4E-4003-B25E-90501543F0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E20F8-2BAA-4185-9928-755BEF1E0B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6864-C867-4900-A4D4-1FF03C7D0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933B9-D785-46CD-B120-C73E9E014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9F4C9-C6DF-4C5F-9800-5B38FC3B08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03BA-DB14-4F9E-B3CD-DB6859FE1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F4A4-5641-4E36-936D-66F25390C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7233"/>
            <a:ext cx="2057400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7233"/>
            <a:ext cx="6019800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39522-FD63-408F-8F0D-1E87BD8F14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48380"/>
            <a:ext cx="8229600" cy="52279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BE72-7ED5-48CC-8499-C4A6096201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0839"/>
            <a:ext cx="7772400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618D-6142-405D-A334-AFB90D620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6EAC-665E-4435-8440-8C9A43DAE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CF99-BEC8-4178-BA60-6B97B0F28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F42D-CFAB-4C3F-BA16-5DE226C36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756CD-08D7-417D-9730-CBE8293D5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D5964-4174-4133-BDCC-D70ACD42D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0120-8976-4D59-98E0-C680C040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49240-B6F5-4F9E-B17C-D13F42B56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9C08-CA4A-490B-A774-DB663FCCB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BAF9-82B1-4C10-AB7B-508861574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FB5E-2460-49D7-98EA-6BB53165D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7233"/>
            <a:ext cx="2057400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7233"/>
            <a:ext cx="6019800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1E06-3075-4E94-AB96-2861CA23B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17233"/>
            <a:ext cx="8229600" cy="67590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2EA0F-A233-43D0-9B86-E14387E36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0ADE-D18F-4BD6-8CCE-1330ED36ED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0839"/>
            <a:ext cx="7772400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DADA67D-6F2E-42E1-AD9D-DECF2746019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A3A08729-C11D-46E9-979C-C4978AB04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37D317E1-70C7-4547-9898-DD948DA600A9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903C59E-2EE0-45C6-B825-27B7AFAB5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36BBC50-D1B5-4F1A-85E2-5AFE7907B44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E4C5E042-96E9-478F-A04B-03B0ABC6A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7A8B4DF1-C786-4BE5-9C95-FF516F022BB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430B7714-C1A7-4B2C-981D-83F758426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59A0D160-6911-4D99-9A48-9E71084BE140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2DFA547A-A53A-4026-B8D2-5DC4EB0E5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EB31C987-6317-4CB8-945E-7BC2467FAE8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D81BF8EA-74D1-4699-88A4-622CD821A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AAF0AAAF-F49F-49B7-ADB1-9FDACE9D613B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0A414C2-D9B0-4148-852C-37D018A4E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13F747C1-45BA-4316-B45B-75B93E215E2C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AB82997E-6CD9-43C0-8148-AFA3EDD7A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4FACDAC6-D36E-418F-8295-B53F4FEC6200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0BE51A20-6200-4025-8121-F90D2F7C6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1B532214-4C95-4CB8-80D6-B3551360B2F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9A914D8-F94A-41C1-802A-16C5E47D3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7B8BE-BBAB-4187-9924-C684DC505C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7233"/>
            <a:ext cx="2057400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7233"/>
            <a:ext cx="6019800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408FA5E8-E2C8-4403-9444-CCCEB22500A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BB983690-0B6E-4083-8652-2F6788907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0839"/>
            <a:ext cx="7772400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33A14348-CD78-4CCA-9B45-F9AF5877723D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7273061A-D8D8-4B0D-B48B-C03678EC9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7F2921AE-F9EF-4A48-BE20-E057DAC58861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BF4B6E5D-33FC-454C-A098-B0DB2C15A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1CAD643D-67C3-4FB0-8492-DC76BA785632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F6CF934E-8BAA-40FF-AB2F-18E656429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255B0844-D009-4C34-B3F1-469CB5E5255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5DDE991A-0518-4E9D-9A2E-114570153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A2064F9-CBD8-4F63-B198-7836FBBEC37D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9EF77AE-AD70-47FF-9B56-A914C2C23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7562655A-E4F5-4CEE-B261-84C9F50E628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FDA45796-821C-408E-B376-DEADB9771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7AE4D912-DEA2-4C29-A758-4A36330FDFC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139F6DB-2CEA-4482-9603-CE725ECC2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23BEDB6-6E80-402A-8EB9-6DA257EF0E6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16A72502-A6D5-429D-8373-9DFA9C2C3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1ABB40DB-54EB-43C5-A3D4-8390DF9B798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B3B872C5-AE6C-47E2-AF47-A24C59F41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56758-2C3D-4608-AE1B-63E6357D92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54AB7625-A863-4292-ACC6-4867C3234536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4C97DEAB-004B-4D89-9D3C-A7BC6ECF7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7233"/>
            <a:ext cx="2057400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7233"/>
            <a:ext cx="6019800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B8092ECA-443E-43F2-9155-FA6FB43A2243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876FF65-5701-4193-8147-DF1E293EB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0839"/>
            <a:ext cx="7772400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934681A-B64E-4957-A1EF-44FB81531FAB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ABAA20E6-08F6-47E9-BE7A-AB70E43F0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7DC70938-C105-4AD2-BAD5-5CF55D8265C5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BB153278-0F6D-4B36-A8E8-D35751588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86C7B96-B630-4B01-A65E-B8358D56D4D0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03CAE8E4-B811-4B63-901A-D4D0C49C0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20F8F141-E85B-4574-AC31-217FD70F52D9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A76BE4C7-3946-45C3-812A-8F05CB330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3C284AA8-5D26-469E-BD67-C1A4C69F159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06DEA88A-E0DF-4C5C-8B0F-E282EB525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4CB01D4-AB9B-42FD-B70C-C50B32B006C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A5E9938A-0D61-4C43-95C4-AA59B4A33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B6453E12-C4C2-4AD1-8F56-B4BED446582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F53F7EAD-E63A-433A-9B57-09F788009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40981926-5AE9-40F4-A37D-171921F4315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742868D5-EBB0-4500-BF4A-4458AD8C5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3423-A120-4A45-AF6C-69ACC05C3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EC4BB46B-3D23-4541-AFAD-3E41A52F470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F73144FF-8C93-4B14-A725-0869C1CC6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56F98361-7CD8-4981-BD88-68D730153EF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3BE7BDB-44EB-45F0-8B4A-9D362598B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7233"/>
            <a:ext cx="2057400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7233"/>
            <a:ext cx="6019800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5F2C7B49-E614-4948-BAB3-9F3ABF7B5DA1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91574AD-2CC3-4587-968E-61198622E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0839"/>
            <a:ext cx="7772400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D7A17336-38C7-4967-97C7-1678859F2AC6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00C9A5-44AB-403B-A90E-A453423A1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9ABDC42-E40E-457E-AD87-2356F33CC11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AE0D8542-A85D-4147-AEB1-401B37400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B58923CC-A591-4C51-ACC9-9C26E0A3347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F5A9C02-9023-42B0-A554-ACCE139A9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790D3790-9788-4AE1-9B68-C9A95CF4C1F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3D326F4A-9DC1-459B-8A82-BB3746F93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FCDE892C-DE2B-4D06-AE06-09856384EED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F68FC1B2-E631-4DCA-A9BE-89F9CC367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15B1EC6-D6C9-4B9E-83C0-8218CDB2E7F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25EB591-B82C-4200-B265-16514C2C2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DBF47D5D-4C40-4762-83D9-DB1CED9D54DC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42094AEB-96AE-4664-A6A6-58BD77F14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0090"/>
            <a:ext cx="8229600" cy="158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8469"/>
            <a:ext cx="8229600" cy="4752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9502CF7-9986-49FD-AB18-1BA6CD98A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  <p:sldLayoutId id="2147485174" r:id="rId6"/>
    <p:sldLayoutId id="2147485175" r:id="rId7"/>
    <p:sldLayoutId id="2147485176" r:id="rId8"/>
    <p:sldLayoutId id="2147485177" r:id="rId9"/>
    <p:sldLayoutId id="2147485178" r:id="rId10"/>
    <p:sldLayoutId id="21474851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0090"/>
            <a:ext cx="8229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8469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FA2CF4E-ADA3-416B-B6E6-BB571B8091B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95" r:id="rId1"/>
    <p:sldLayoutId id="2147485296" r:id="rId2"/>
    <p:sldLayoutId id="2147485297" r:id="rId3"/>
    <p:sldLayoutId id="2147485298" r:id="rId4"/>
    <p:sldLayoutId id="2147485299" r:id="rId5"/>
    <p:sldLayoutId id="2147485300" r:id="rId6"/>
    <p:sldLayoutId id="2147485301" r:id="rId7"/>
    <p:sldLayoutId id="2147485302" r:id="rId8"/>
    <p:sldLayoutId id="2147485303" r:id="rId9"/>
    <p:sldLayoutId id="2147485304" r:id="rId10"/>
    <p:sldLayoutId id="2147485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0090"/>
            <a:ext cx="8229600" cy="158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8469"/>
            <a:ext cx="8229600" cy="4752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CD9813-4C23-47C7-BAF5-9AB3BB69DB6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9984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07" r:id="rId1"/>
    <p:sldLayoutId id="2147485308" r:id="rId2"/>
    <p:sldLayoutId id="2147485309" r:id="rId3"/>
    <p:sldLayoutId id="2147485310" r:id="rId4"/>
    <p:sldLayoutId id="2147485311" r:id="rId5"/>
    <p:sldLayoutId id="2147485312" r:id="rId6"/>
    <p:sldLayoutId id="2147485313" r:id="rId7"/>
    <p:sldLayoutId id="2147485314" r:id="rId8"/>
    <p:sldLayoutId id="2147485315" r:id="rId9"/>
    <p:sldLayoutId id="2147485316" r:id="rId10"/>
    <p:sldLayoutId id="21474853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7232"/>
            <a:ext cx="8229600" cy="132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8380"/>
            <a:ext cx="8229600" cy="522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DBA402-C75C-45FF-9B4D-2D3975E8FB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19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9" r:id="rId1"/>
    <p:sldLayoutId id="2147485320" r:id="rId2"/>
    <p:sldLayoutId id="2147485321" r:id="rId3"/>
    <p:sldLayoutId id="2147485322" r:id="rId4"/>
    <p:sldLayoutId id="2147485323" r:id="rId5"/>
    <p:sldLayoutId id="2147485324" r:id="rId6"/>
    <p:sldLayoutId id="2147485325" r:id="rId7"/>
    <p:sldLayoutId id="2147485326" r:id="rId8"/>
    <p:sldLayoutId id="2147485327" r:id="rId9"/>
    <p:sldLayoutId id="2147485328" r:id="rId10"/>
    <p:sldLayoutId id="2147485329" r:id="rId11"/>
    <p:sldLayoutId id="21474853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0090"/>
            <a:ext cx="8229600" cy="158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8469"/>
            <a:ext cx="8229600" cy="4752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CD9813-4C23-47C7-BAF5-9AB3BB69DB6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3836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0090"/>
            <a:ext cx="8229600" cy="158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8469"/>
            <a:ext cx="8229600" cy="4752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C93191-E898-4E34-8A9E-DBC77645963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3367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44" r:id="rId1"/>
    <p:sldLayoutId id="2147485345" r:id="rId2"/>
    <p:sldLayoutId id="2147485346" r:id="rId3"/>
    <p:sldLayoutId id="2147485347" r:id="rId4"/>
    <p:sldLayoutId id="2147485348" r:id="rId5"/>
    <p:sldLayoutId id="2147485349" r:id="rId6"/>
    <p:sldLayoutId id="2147485350" r:id="rId7"/>
    <p:sldLayoutId id="2147485351" r:id="rId8"/>
    <p:sldLayoutId id="2147485352" r:id="rId9"/>
    <p:sldLayoutId id="2147485353" r:id="rId10"/>
    <p:sldLayoutId id="21474853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7232"/>
            <a:ext cx="8229600" cy="13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8380"/>
            <a:ext cx="8229600" cy="52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7B7A0112-035D-4D96-92EA-367FF9B8E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  <p:sldLayoutId id="2147485191" r:id="rId12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7232"/>
            <a:ext cx="8229600" cy="13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8380"/>
            <a:ext cx="8229600" cy="52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D5DB6D3B-5B64-453D-9B98-B932D0CC1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93" r:id="rId2"/>
    <p:sldLayoutId id="2147485194" r:id="rId3"/>
    <p:sldLayoutId id="2147485195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2" r:id="rId11"/>
    <p:sldLayoutId id="2147485203" r:id="rId12"/>
  </p:sldLayoutIdLst>
  <p:transition spd="med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7232"/>
            <a:ext cx="8229600" cy="13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8380"/>
            <a:ext cx="8229600" cy="52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3206F329-7D87-4032-ACC3-69CD9DA31C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  <p:sldLayoutId id="21474852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7232"/>
            <a:ext cx="8229600" cy="13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8380"/>
            <a:ext cx="8229600" cy="52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87273C80-62C4-4360-84E3-846D940E1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  <p:sldLayoutId id="2147485227" r:id="rId12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17232"/>
            <a:ext cx="8229600" cy="13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48380"/>
            <a:ext cx="8229600" cy="52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7342173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6D703562-9EAC-402F-9DA7-B991E1A63A4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342173"/>
            <a:ext cx="2895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7342173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0B29185C-D573-4052-9F4D-FCD7357FA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17232"/>
            <a:ext cx="8229600" cy="13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48380"/>
            <a:ext cx="8229600" cy="52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7342173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49A85611-E074-4381-9F63-112E3F59179C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342173"/>
            <a:ext cx="2895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7342173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CF6549DE-11A8-4FB0-ADD7-D8CFBDA2E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17232"/>
            <a:ext cx="8229600" cy="13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48380"/>
            <a:ext cx="8229600" cy="52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7342173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D0DAE9EA-80A0-419C-963C-95FA623FDEF0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342173"/>
            <a:ext cx="2895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7342173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8D741EA9-B0A8-49BC-BCA5-10193CE70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273" r:id="rId2"/>
    <p:sldLayoutId id="2147485274" r:id="rId3"/>
    <p:sldLayoutId id="2147485275" r:id="rId4"/>
    <p:sldLayoutId id="2147485276" r:id="rId5"/>
    <p:sldLayoutId id="2147485277" r:id="rId6"/>
    <p:sldLayoutId id="2147485278" r:id="rId7"/>
    <p:sldLayoutId id="2147485279" r:id="rId8"/>
    <p:sldLayoutId id="2147485280" r:id="rId9"/>
    <p:sldLayoutId id="2147485281" r:id="rId10"/>
    <p:sldLayoutId id="2147485282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17232"/>
            <a:ext cx="8229600" cy="13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48380"/>
            <a:ext cx="8229600" cy="52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7342173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206172B2-3D40-4349-8DAA-1B17BB26573D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342173"/>
            <a:ext cx="2895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7342173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EBB2E072-EB81-4B72-9E21-FA34FB64A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3" r:id="rId1"/>
    <p:sldLayoutId id="2147485284" r:id="rId2"/>
    <p:sldLayoutId id="2147485285" r:id="rId3"/>
    <p:sldLayoutId id="2147485286" r:id="rId4"/>
    <p:sldLayoutId id="2147485287" r:id="rId5"/>
    <p:sldLayoutId id="2147485288" r:id="rId6"/>
    <p:sldLayoutId id="2147485289" r:id="rId7"/>
    <p:sldLayoutId id="2147485290" r:id="rId8"/>
    <p:sldLayoutId id="2147485291" r:id="rId9"/>
    <p:sldLayoutId id="2147485292" r:id="rId10"/>
    <p:sldLayoutId id="214748529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647056" y="1674796"/>
            <a:ext cx="8496944" cy="4558215"/>
          </a:xfrm>
          <a:prstGeom prst="rect">
            <a:avLst/>
          </a:prstGeom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Основные итоги </a:t>
            </a:r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деятельности </a:t>
            </a: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ФБУЗ «Центр гигиены и эпидемиологии </a:t>
            </a:r>
            <a:b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Республике </a:t>
            </a: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Адыгея» </a:t>
            </a:r>
            <a:b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 2015 году</a:t>
            </a:r>
            <a:endParaRPr lang="ru-RU" sz="2800" b="1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428611" y="0"/>
            <a:ext cx="2143125" cy="924190"/>
            <a:chOff x="285720" y="0"/>
            <a:chExt cx="2143140" cy="800139"/>
          </a:xfrm>
        </p:grpSpPr>
        <p:pic>
          <p:nvPicPr>
            <p:cNvPr id="15" name="Рисунок 14" descr="imagesCAPYI8T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214323"/>
              <a:ext cx="938219" cy="500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 descr="imagesCAERGNA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0165" y="214323"/>
              <a:ext cx="928695" cy="500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4" descr="rospotrebnadzor-gerb-30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0100" y="0"/>
              <a:ext cx="714380" cy="8001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0" y="1107561"/>
            <a:ext cx="9144000" cy="84351"/>
            <a:chOff x="0" y="1000108"/>
            <a:chExt cx="9144000" cy="7302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1000108"/>
              <a:ext cx="9144000" cy="1588"/>
            </a:xfrm>
            <a:prstGeom prst="line">
              <a:avLst/>
            </a:prstGeom>
            <a:ln w="28575" cap="rnd" cmpd="thinThick">
              <a:solidFill>
                <a:srgbClr val="002060"/>
              </a:solidFill>
              <a:bevel/>
            </a:ln>
            <a:scene3d>
              <a:camera prst="orthographicFront"/>
              <a:lightRig rig="freezing" dir="t"/>
            </a:scene3d>
            <a:sp3d prstMaterial="dkEdge"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1071546"/>
              <a:ext cx="9144000" cy="1588"/>
            </a:xfrm>
            <a:prstGeom prst="line">
              <a:avLst/>
            </a:prstGeom>
            <a:ln w="28575" cap="rnd" cmpd="thinThick">
              <a:solidFill>
                <a:srgbClr val="002060"/>
              </a:solidFill>
              <a:bevel/>
            </a:ln>
            <a:scene3d>
              <a:camera prst="orthographicFront"/>
              <a:lightRig rig="freezing" dir="t"/>
            </a:scene3d>
            <a:sp3d prstMaterial="dkEdge"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олилиния 21"/>
          <p:cNvSpPr/>
          <p:nvPr/>
        </p:nvSpPr>
        <p:spPr>
          <a:xfrm>
            <a:off x="285720" y="6961208"/>
            <a:ext cx="8888397" cy="524614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FFFFFF"/>
                </a:solidFill>
              </a:rPr>
              <a:t>                    ФБУЗ </a:t>
            </a:r>
            <a:r>
              <a:rPr lang="ru-RU" sz="1600" b="1" i="1" dirty="0">
                <a:solidFill>
                  <a:srgbClr val="FFFFFF"/>
                </a:solidFill>
              </a:rPr>
              <a:t>«Центр гигиены и эпидемиологии в Республике </a:t>
            </a:r>
            <a:r>
              <a:rPr lang="ru-RU" sz="1600" b="1" i="1" dirty="0" smtClean="0">
                <a:solidFill>
                  <a:srgbClr val="FFFFFF"/>
                </a:solidFill>
              </a:rPr>
              <a:t> Адыгея»</a:t>
            </a:r>
            <a:endParaRPr lang="ru-RU" sz="1600" dirty="0">
              <a:solidFill>
                <a:srgbClr val="FFFFFF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288" y="7532712"/>
            <a:ext cx="9144000" cy="1833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500314" y="0"/>
            <a:ext cx="6429375" cy="99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8" name="Нижний колонтитул 4"/>
          <p:cNvSpPr txBox="1">
            <a:spLocks/>
          </p:cNvSpPr>
          <p:nvPr/>
        </p:nvSpPr>
        <p:spPr bwMode="auto">
          <a:xfrm>
            <a:off x="2500313" y="7246960"/>
            <a:ext cx="6443662" cy="33006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fr-FR" sz="16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61975" y="3656417"/>
            <a:ext cx="8166100" cy="3493217"/>
          </a:xfrm>
          <a:prstGeom prst="rect">
            <a:avLst/>
          </a:prstGeom>
          <a:gradFill>
            <a:gsLst>
              <a:gs pos="0">
                <a:srgbClr val="85CBFF"/>
              </a:gs>
              <a:gs pos="35000">
                <a:srgbClr val="CCECFF"/>
              </a:gs>
              <a:gs pos="100000">
                <a:schemeClr val="tx1"/>
              </a:gs>
            </a:gsLst>
          </a:gradFill>
          <a:ln w="12700">
            <a:solidFill>
              <a:srgbClr val="57B7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rgbClr val="080808"/>
                </a:solidFill>
                <a:effectLst/>
                <a:latin typeface="Calibri" pitchFamily="34" charset="0"/>
              </a:rPr>
              <a:t>В Республике Адыгея </a:t>
            </a:r>
            <a:r>
              <a:rPr lang="ru-RU" altLang="ru-RU" sz="1600" b="1" dirty="0">
                <a:solidFill>
                  <a:srgbClr val="CC0000"/>
                </a:solidFill>
                <a:effectLst/>
                <a:latin typeface="Calibri" pitchFamily="34" charset="0"/>
                <a:cs typeface="Times New Roman" pitchFamily="18" charset="0"/>
              </a:rPr>
              <a:t>охвачен</a:t>
            </a:r>
            <a:r>
              <a:rPr lang="ru-RU" altLang="ru-RU" sz="1600" b="1" dirty="0">
                <a:solidFill>
                  <a:srgbClr val="CC0000"/>
                </a:solidFill>
                <a:effectLst/>
                <a:latin typeface="Calibri" pitchFamily="34" charset="0"/>
              </a:rPr>
              <a:t>о</a:t>
            </a:r>
            <a:r>
              <a:rPr lang="ru-RU" altLang="ru-RU" sz="1600" b="1" dirty="0">
                <a:solidFill>
                  <a:srgbClr val="CC0000"/>
                </a:solidFill>
                <a:effectLst/>
                <a:latin typeface="Calibri" pitchFamily="34" charset="0"/>
                <a:cs typeface="Times New Roman" pitchFamily="18" charset="0"/>
              </a:rPr>
              <a:t> централизованным водоснабжением </a:t>
            </a:r>
            <a:br>
              <a:rPr lang="ru-RU" altLang="ru-RU" sz="1600" b="1" dirty="0">
                <a:solidFill>
                  <a:srgbClr val="CC0000"/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CC0000"/>
                </a:solidFill>
                <a:effectLst/>
                <a:latin typeface="Calibri" pitchFamily="34" charset="0"/>
                <a:cs typeface="Times New Roman" pitchFamily="18" charset="0"/>
              </a:rPr>
              <a:t>357842 чел</a:t>
            </a:r>
            <a:r>
              <a:rPr lang="ru-RU" altLang="ru-RU" sz="1600" b="1" dirty="0" smtClean="0">
                <a:solidFill>
                  <a:srgbClr val="CC0000"/>
                </a:solidFill>
                <a:effectLst/>
                <a:latin typeface="Calibri" pitchFamily="34" charset="0"/>
              </a:rPr>
              <a:t>овек</a:t>
            </a:r>
            <a:r>
              <a:rPr lang="ru-RU" altLang="ru-RU" sz="1600" b="1" dirty="0" smtClean="0">
                <a:solidFill>
                  <a:srgbClr val="CC0000"/>
                </a:solidFill>
                <a:effectLst/>
                <a:latin typeface="Calibri" pitchFamily="34" charset="0"/>
                <a:cs typeface="Times New Roman" pitchFamily="18" charset="0"/>
              </a:rPr>
              <a:t> (80%)</a:t>
            </a:r>
            <a:r>
              <a:rPr lang="ru-RU" altLang="ru-RU" sz="1600" b="1" dirty="0" smtClean="0">
                <a:solidFill>
                  <a:srgbClr val="CC0000"/>
                </a:solidFill>
                <a:effectLst/>
                <a:latin typeface="Calibri" pitchFamily="34" charset="0"/>
              </a:rPr>
              <a:t>.</a:t>
            </a:r>
            <a:r>
              <a:rPr lang="ru-RU" altLang="ru-RU" sz="1600" b="1" dirty="0" smtClean="0">
                <a:solidFill>
                  <a:srgbClr val="FF0000"/>
                </a:solidFill>
                <a:effectLst/>
                <a:latin typeface="Calibri" pitchFamily="34" charset="0"/>
                <a:cs typeface="Times New Roman" pitchFamily="18" charset="0"/>
              </a:rPr>
              <a:t>  </a:t>
            </a:r>
            <a:endParaRPr lang="ru-RU" altLang="ru-RU" sz="1600" b="1" dirty="0">
              <a:solidFill>
                <a:srgbClr val="FF0000"/>
              </a:solidFill>
              <a:effectLst/>
              <a:latin typeface="Calibri" pitchFamily="34" charset="0"/>
            </a:endParaRPr>
          </a:p>
          <a:p>
            <a:pPr algn="ctr">
              <a:defRPr/>
            </a:pPr>
            <a:endParaRPr lang="ru-RU" altLang="ru-RU" sz="1600" b="1" dirty="0">
              <a:solidFill>
                <a:srgbClr val="FF0000"/>
              </a:solidFill>
              <a:effectLst/>
              <a:latin typeface="Calibri" pitchFamily="34" charset="0"/>
            </a:endParaRP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0000D2"/>
                </a:solidFill>
                <a:effectLst/>
                <a:latin typeface="Calibri" pitchFamily="34" charset="0"/>
                <a:cs typeface="Times New Roman" pitchFamily="18" charset="0"/>
              </a:rPr>
              <a:t>91329 </a:t>
            </a:r>
            <a:r>
              <a:rPr lang="ru-RU" altLang="ru-RU" sz="1600" b="1" dirty="0">
                <a:solidFill>
                  <a:srgbClr val="0000D2"/>
                </a:solidFill>
                <a:effectLst/>
                <a:latin typeface="Calibri" pitchFamily="34" charset="0"/>
                <a:cs typeface="Times New Roman" pitchFamily="18" charset="0"/>
              </a:rPr>
              <a:t>чел</a:t>
            </a:r>
            <a:r>
              <a:rPr lang="ru-RU" altLang="ru-RU" sz="1600" b="1" dirty="0">
                <a:solidFill>
                  <a:srgbClr val="0000D2"/>
                </a:solidFill>
                <a:effectLst/>
                <a:latin typeface="Calibri" pitchFamily="34" charset="0"/>
              </a:rPr>
              <a:t>овек</a:t>
            </a:r>
            <a:r>
              <a:rPr lang="ru-RU" altLang="ru-RU" sz="1600" b="1" dirty="0">
                <a:solidFill>
                  <a:srgbClr val="0000D2"/>
                </a:solidFill>
                <a:effectLst/>
                <a:latin typeface="Calibri" pitchFamily="34" charset="0"/>
                <a:cs typeface="Times New Roman" pitchFamily="18" charset="0"/>
              </a:rPr>
              <a:t> (</a:t>
            </a:r>
            <a:r>
              <a:rPr lang="ru-RU" altLang="ru-RU" sz="1600" b="1" dirty="0" smtClean="0">
                <a:solidFill>
                  <a:srgbClr val="0000D2"/>
                </a:solidFill>
                <a:effectLst/>
                <a:latin typeface="Calibri" pitchFamily="34" charset="0"/>
                <a:cs typeface="Times New Roman" pitchFamily="18" charset="0"/>
              </a:rPr>
              <a:t>20%) </a:t>
            </a:r>
            <a:r>
              <a:rPr lang="ru-RU" altLang="ru-RU" sz="1600" b="1" dirty="0">
                <a:solidFill>
                  <a:srgbClr val="0000D2"/>
                </a:solidFill>
                <a:effectLst/>
                <a:latin typeface="Calibri" pitchFamily="34" charset="0"/>
                <a:cs typeface="Times New Roman" pitchFamily="18" charset="0"/>
              </a:rPr>
              <a:t>использую</a:t>
            </a:r>
            <a:r>
              <a:rPr lang="ru-RU" altLang="ru-RU" sz="1600" b="1" dirty="0">
                <a:solidFill>
                  <a:srgbClr val="0000D2"/>
                </a:solidFill>
                <a:effectLst/>
                <a:latin typeface="Calibri" pitchFamily="34" charset="0"/>
              </a:rPr>
              <a:t>т</a:t>
            </a:r>
            <a:r>
              <a:rPr lang="ru-RU" altLang="ru-RU" sz="1600" b="1" dirty="0">
                <a:solidFill>
                  <a:srgbClr val="0000D2"/>
                </a:solidFill>
                <a:effectLst/>
                <a:latin typeface="Calibri" pitchFamily="34" charset="0"/>
                <a:cs typeface="Times New Roman" pitchFamily="18" charset="0"/>
              </a:rPr>
              <a:t> воду из не централизованных источников</a:t>
            </a:r>
            <a:r>
              <a:rPr lang="ru-RU" altLang="ru-RU" sz="1600" b="1" dirty="0">
                <a:solidFill>
                  <a:srgbClr val="0000D2"/>
                </a:solidFill>
                <a:effectLst/>
                <a:latin typeface="Calibri" pitchFamily="34" charset="0"/>
              </a:rPr>
              <a:t> в</a:t>
            </a:r>
            <a:r>
              <a:rPr lang="ru-RU" altLang="ru-RU" sz="1600" b="1" dirty="0">
                <a:solidFill>
                  <a:srgbClr val="0000D2"/>
                </a:solidFill>
                <a:effectLst/>
                <a:latin typeface="Calibri" pitchFamily="34" charset="0"/>
                <a:cs typeface="Times New Roman" pitchFamily="18" charset="0"/>
              </a:rPr>
              <a:t>одоснабжения (общественных шахтных колодцев, индивидуальных шахтных и трубчатых колодцев)</a:t>
            </a:r>
            <a:r>
              <a:rPr lang="ru-RU" altLang="ru-RU" sz="1600" b="1" dirty="0">
                <a:solidFill>
                  <a:srgbClr val="0000D2"/>
                </a:solidFill>
                <a:effectLst/>
                <a:latin typeface="Calibri" pitchFamily="34" charset="0"/>
              </a:rPr>
              <a:t>.</a:t>
            </a:r>
          </a:p>
          <a:p>
            <a:pPr algn="ctr">
              <a:defRPr/>
            </a:pPr>
            <a:endParaRPr lang="ru-RU" altLang="ru-RU" sz="1600" b="1" dirty="0">
              <a:solidFill>
                <a:srgbClr val="0000D2"/>
              </a:solidFill>
              <a:effectLst/>
              <a:latin typeface="Calibri" pitchFamily="34" charset="0"/>
            </a:endParaRP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endParaRPr lang="ru-RU" sz="16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28638" y="1076388"/>
            <a:ext cx="8189912" cy="2163777"/>
          </a:xfrm>
          <a:prstGeom prst="rect">
            <a:avLst/>
          </a:prstGeom>
          <a:gradFill>
            <a:gsLst>
              <a:gs pos="0">
                <a:srgbClr val="85CBFF"/>
              </a:gs>
              <a:gs pos="35000">
                <a:srgbClr val="CCECFF"/>
              </a:gs>
              <a:gs pos="100000">
                <a:schemeClr val="tx1"/>
              </a:gs>
            </a:gsLst>
          </a:gradFill>
          <a:ln w="12700">
            <a:solidFill>
              <a:srgbClr val="57B7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rgbClr val="080808"/>
                </a:solidFill>
                <a:effectLst/>
                <a:latin typeface="Calibri" pitchFamily="34" charset="0"/>
              </a:rPr>
              <a:t>По результатам</a:t>
            </a:r>
            <a:r>
              <a:rPr lang="ru-RU" altLang="ru-RU" sz="1600" dirty="0">
                <a:effectLst/>
                <a:latin typeface="Calibri" pitchFamily="34" charset="0"/>
              </a:rPr>
              <a:t> </a:t>
            </a:r>
            <a:r>
              <a:rPr lang="ru-RU" altLang="ru-RU" sz="1600" b="1" dirty="0">
                <a:solidFill>
                  <a:srgbClr val="0000FF"/>
                </a:solidFill>
                <a:effectLst/>
                <a:latin typeface="Calibri" pitchFamily="34" charset="0"/>
              </a:rPr>
              <a:t>гигиенической оценки качества питьевой воды</a:t>
            </a:r>
            <a:r>
              <a:rPr lang="ru-RU" altLang="ru-RU" sz="1600" dirty="0">
                <a:effectLst/>
                <a:latin typeface="Calibri" pitchFamily="34" charset="0"/>
              </a:rPr>
              <a:t>,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76% </a:t>
            </a:r>
            <a:r>
              <a:rPr lang="ru-RU" altLang="ru-RU" sz="1600" dirty="0">
                <a:solidFill>
                  <a:srgbClr val="080808"/>
                </a:solidFill>
                <a:effectLst/>
                <a:latin typeface="Calibri" pitchFamily="34" charset="0"/>
              </a:rPr>
              <a:t>населения </a:t>
            </a:r>
            <a:r>
              <a:rPr lang="ru-RU" altLang="ru-RU" sz="1600" b="1" dirty="0">
                <a:solidFill>
                  <a:srgbClr val="0000FF"/>
                </a:solidFill>
                <a:effectLst/>
                <a:latin typeface="Calibri" pitchFamily="34" charset="0"/>
              </a:rPr>
              <a:t>- 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341920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lang="ru-RU" altLang="ru-RU" sz="1600" dirty="0" smtClean="0">
                <a:solidFill>
                  <a:srgbClr val="080808"/>
                </a:solidFill>
                <a:effectLst/>
                <a:latin typeface="Calibri" pitchFamily="34" charset="0"/>
              </a:rPr>
              <a:t>человека </a:t>
            </a:r>
            <a:r>
              <a:rPr lang="ru-RU" altLang="ru-RU" sz="1600" dirty="0">
                <a:solidFill>
                  <a:srgbClr val="080808"/>
                </a:solidFill>
                <a:effectLst/>
                <a:latin typeface="Calibri" pitchFamily="34" charset="0"/>
              </a:rPr>
              <a:t>обеспечено  </a:t>
            </a:r>
            <a:r>
              <a:rPr lang="ru-RU" altLang="ru-RU" sz="1600" b="1" u="sng" dirty="0">
                <a:solidFill>
                  <a:srgbClr val="0000FF"/>
                </a:solidFill>
                <a:latin typeface="Calibri" pitchFamily="34" charset="0"/>
              </a:rPr>
              <a:t>доброкачественной водой</a:t>
            </a:r>
            <a:r>
              <a:rPr lang="ru-RU" altLang="ru-RU" sz="1600" dirty="0">
                <a:solidFill>
                  <a:srgbClr val="003300"/>
                </a:solidFill>
                <a:latin typeface="Calibri" pitchFamily="34" charset="0"/>
              </a:rPr>
              <a:t>;</a:t>
            </a:r>
          </a:p>
          <a:p>
            <a:pPr algn="ctr">
              <a:defRPr/>
            </a:pPr>
            <a:r>
              <a:rPr lang="ru-RU" altLang="ru-RU" sz="1600" dirty="0">
                <a:solidFill>
                  <a:srgbClr val="003300"/>
                </a:solidFill>
                <a:effectLst/>
                <a:latin typeface="Calibri" pitchFamily="34" charset="0"/>
              </a:rPr>
              <a:t> 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21,1% </a:t>
            </a:r>
            <a:r>
              <a:rPr lang="ru-RU" altLang="ru-RU" sz="1600" dirty="0">
                <a:solidFill>
                  <a:srgbClr val="080808"/>
                </a:solidFill>
                <a:effectLst/>
                <a:latin typeface="Calibri" pitchFamily="34" charset="0"/>
              </a:rPr>
              <a:t>населения - 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94577</a:t>
            </a:r>
            <a:r>
              <a:rPr lang="ru-RU" altLang="ru-RU" sz="1600" dirty="0" smtClean="0">
                <a:solidFill>
                  <a:srgbClr val="080808"/>
                </a:solidFill>
                <a:effectLst/>
                <a:latin typeface="Calibri" pitchFamily="34" charset="0"/>
              </a:rPr>
              <a:t> </a:t>
            </a:r>
            <a:r>
              <a:rPr lang="ru-RU" altLang="ru-RU" sz="1600" dirty="0">
                <a:solidFill>
                  <a:srgbClr val="080808"/>
                </a:solidFill>
                <a:effectLst/>
                <a:latin typeface="Calibri" pitchFamily="34" charset="0"/>
              </a:rPr>
              <a:t>человек обеспечено</a:t>
            </a:r>
            <a:r>
              <a:rPr lang="ru-RU" altLang="ru-RU" sz="1600" dirty="0">
                <a:solidFill>
                  <a:srgbClr val="003300"/>
                </a:solidFill>
                <a:effectLst/>
                <a:latin typeface="Calibri" pitchFamily="34" charset="0"/>
              </a:rPr>
              <a:t> </a:t>
            </a:r>
            <a:r>
              <a:rPr lang="ru-RU" altLang="ru-RU" sz="1600" b="1" u="sng" dirty="0">
                <a:solidFill>
                  <a:srgbClr val="0000FF"/>
                </a:solidFill>
                <a:latin typeface="Calibri" pitchFamily="34" charset="0"/>
              </a:rPr>
              <a:t>условно доброкачественной водой</a:t>
            </a:r>
            <a:r>
              <a:rPr lang="ru-RU" altLang="ru-RU" sz="1600" dirty="0">
                <a:solidFill>
                  <a:srgbClr val="003300"/>
                </a:solidFill>
                <a:effectLst/>
                <a:latin typeface="Calibri" pitchFamily="34" charset="0"/>
              </a:rPr>
              <a:t>;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00FF"/>
                </a:solidFill>
                <a:effectLst/>
                <a:latin typeface="Calibri" pitchFamily="34" charset="0"/>
              </a:rPr>
              <a:t>0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,9%</a:t>
            </a:r>
            <a:r>
              <a:rPr lang="ru-RU" altLang="ru-RU" sz="1600" dirty="0" smtClean="0">
                <a:solidFill>
                  <a:srgbClr val="080808"/>
                </a:solidFill>
                <a:effectLst/>
                <a:latin typeface="Calibri" pitchFamily="34" charset="0"/>
              </a:rPr>
              <a:t> </a:t>
            </a:r>
            <a:r>
              <a:rPr lang="ru-RU" altLang="ru-RU" sz="1600" dirty="0">
                <a:solidFill>
                  <a:srgbClr val="080808"/>
                </a:solidFill>
                <a:effectLst/>
                <a:latin typeface="Calibri" pitchFamily="34" charset="0"/>
              </a:rPr>
              <a:t>населения - 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3866</a:t>
            </a:r>
            <a:r>
              <a:rPr lang="ru-RU" altLang="ru-RU" sz="1600" dirty="0" smtClean="0">
                <a:solidFill>
                  <a:srgbClr val="080808"/>
                </a:solidFill>
                <a:effectLst/>
                <a:latin typeface="Calibri" pitchFamily="34" charset="0"/>
              </a:rPr>
              <a:t> человека </a:t>
            </a:r>
            <a:r>
              <a:rPr lang="ru-RU" altLang="ru-RU" sz="1600" dirty="0">
                <a:solidFill>
                  <a:srgbClr val="080808"/>
                </a:solidFill>
                <a:effectLst/>
                <a:latin typeface="Calibri" pitchFamily="34" charset="0"/>
              </a:rPr>
              <a:t>потребляют </a:t>
            </a:r>
            <a:r>
              <a:rPr lang="ru-RU" altLang="ru-RU" sz="1600" b="1" u="sng" dirty="0">
                <a:solidFill>
                  <a:srgbClr val="0000FF"/>
                </a:solidFill>
                <a:latin typeface="Calibri" pitchFamily="34" charset="0"/>
              </a:rPr>
              <a:t>недоброкачественную воду</a:t>
            </a:r>
            <a:r>
              <a:rPr lang="ru-RU" altLang="ru-RU" sz="1600" b="1" u="sng" dirty="0">
                <a:solidFill>
                  <a:srgbClr val="003300"/>
                </a:solidFill>
                <a:latin typeface="Calibri" pitchFamily="34" charset="0"/>
              </a:rPr>
              <a:t>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CC0000"/>
                </a:solidFill>
                <a:effectLst/>
                <a:latin typeface="Calibri" pitchFamily="34" charset="0"/>
              </a:rPr>
              <a:t>Согласно гигиеническим критериям </a:t>
            </a:r>
            <a:r>
              <a:rPr lang="ru-RU" altLang="ru-RU" sz="1600" b="1" dirty="0" smtClean="0">
                <a:solidFill>
                  <a:srgbClr val="CC0000"/>
                </a:solidFill>
                <a:effectLst/>
                <a:latin typeface="Calibri" pitchFamily="34" charset="0"/>
              </a:rPr>
              <a:t>436389 человек </a:t>
            </a:r>
            <a:r>
              <a:rPr lang="ru-RU" altLang="ru-RU" sz="1600" b="1" dirty="0">
                <a:solidFill>
                  <a:srgbClr val="CC0000"/>
                </a:solidFill>
                <a:effectLst/>
                <a:latin typeface="Calibri" pitchFamily="34" charset="0"/>
              </a:rPr>
              <a:t>(</a:t>
            </a:r>
            <a:r>
              <a:rPr lang="ru-RU" altLang="ru-RU" sz="1600" b="1" dirty="0" smtClean="0">
                <a:solidFill>
                  <a:srgbClr val="CC0000"/>
                </a:solidFill>
                <a:effectLst/>
                <a:latin typeface="Calibri" pitchFamily="34" charset="0"/>
              </a:rPr>
              <a:t>97,1 </a:t>
            </a:r>
            <a:r>
              <a:rPr lang="ru-RU" altLang="ru-RU" sz="1600" b="1" dirty="0">
                <a:solidFill>
                  <a:srgbClr val="CC0000"/>
                </a:solidFill>
                <a:effectLst/>
                <a:latin typeface="Calibri" pitchFamily="34" charset="0"/>
              </a:rPr>
              <a:t>% от всего населения)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CC0000"/>
                </a:solidFill>
                <a:effectLst/>
                <a:latin typeface="Calibri" pitchFamily="34" charset="0"/>
              </a:rPr>
              <a:t>употребляют питьевую воду, </a:t>
            </a:r>
            <a:r>
              <a:rPr lang="ru-RU" altLang="ru-RU" sz="1600" b="1" dirty="0" smtClean="0">
                <a:solidFill>
                  <a:srgbClr val="CC0000"/>
                </a:solidFill>
                <a:effectLst/>
                <a:latin typeface="Calibri" pitchFamily="34" charset="0"/>
              </a:rPr>
              <a:t>соответствующую </a:t>
            </a:r>
            <a:r>
              <a:rPr lang="ru-RU" altLang="ru-RU" sz="1600" b="1" dirty="0">
                <a:solidFill>
                  <a:srgbClr val="CC0000"/>
                </a:solidFill>
                <a:effectLst/>
                <a:latin typeface="Calibri" pitchFamily="34" charset="0"/>
              </a:rPr>
              <a:t>требованиям санитарного </a:t>
            </a:r>
            <a:r>
              <a:rPr lang="ru-RU" altLang="ru-RU" sz="1600" b="1" dirty="0" smtClean="0">
                <a:solidFill>
                  <a:srgbClr val="CC0000"/>
                </a:solidFill>
                <a:effectLst/>
                <a:latin typeface="Calibri" pitchFamily="34" charset="0"/>
              </a:rPr>
              <a:t>законодательства. Население в количестве 8808 человек (2%) употребляло воду, которая не исследовалась. </a:t>
            </a:r>
            <a:endParaRPr lang="ru-RU" altLang="ru-RU" sz="1600" b="1" dirty="0">
              <a:solidFill>
                <a:srgbClr val="CC0000"/>
              </a:solidFill>
              <a:effectLst/>
              <a:latin typeface="Calibri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673226" y="141197"/>
            <a:ext cx="5903913" cy="58128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anchor="ctr"/>
          <a:lstStyle/>
          <a:p>
            <a:pPr algn="ctr"/>
            <a:r>
              <a:rPr lang="ru-RU" altLang="ru-RU" sz="2400" b="1">
                <a:solidFill>
                  <a:srgbClr val="0000FF"/>
                </a:solidFill>
                <a:effectLst/>
                <a:latin typeface="Calibri" pitchFamily="34" charset="0"/>
              </a:rPr>
              <a:t>Водоснабжение населения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chemeClr val="accent1">
              <a:lumMod val="50000"/>
              <a:alpha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 smtClean="0"/>
              <a:t>                    ФБУЗ </a:t>
            </a:r>
            <a:r>
              <a:rPr lang="ru-RU" sz="1100" b="1" i="1" dirty="0"/>
              <a:t>«Центр гигиены и эпидемиологии в Республике </a:t>
            </a:r>
            <a:r>
              <a:rPr lang="ru-RU" sz="1100" b="1" i="1" dirty="0" smtClean="0"/>
              <a:t> Адыгея»</a:t>
            </a: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animBg="1"/>
      <p:bldP spid="49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ChangeArrowheads="1"/>
          </p:cNvSpPr>
          <p:nvPr/>
        </p:nvSpPr>
        <p:spPr bwMode="auto">
          <a:xfrm>
            <a:off x="2500314" y="0"/>
            <a:ext cx="6429375" cy="99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altLang="ru-RU" sz="2000" b="1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31819" y="1031854"/>
            <a:ext cx="8740775" cy="500562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/>
              </a:rPr>
              <a:t>В Республике Адыгея число родившихся в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2014 </a:t>
            </a:r>
            <a:r>
              <a:rPr lang="ru-RU" b="1" dirty="0">
                <a:solidFill>
                  <a:prstClr val="black"/>
                </a:solidFill>
                <a:effectLst/>
              </a:rPr>
              <a:t>году по сравнению с предыдущим годом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увеличилось </a:t>
            </a:r>
            <a:r>
              <a:rPr lang="ru-RU" b="1" dirty="0">
                <a:solidFill>
                  <a:prstClr val="black"/>
                </a:solidFill>
                <a:effectLst/>
              </a:rPr>
              <a:t>на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131 человек. </a:t>
            </a:r>
            <a:endParaRPr lang="ru-RU" b="1" dirty="0">
              <a:solidFill>
                <a:prstClr val="black"/>
              </a:solidFill>
              <a:effectLst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/>
              </a:rPr>
              <a:t>На протяжении многих лет сельское население Адыгеи сохраняет более высокий уровень рождаемости по сравнению с городским населением.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/>
            </a:r>
            <a:br>
              <a:rPr lang="ru-RU" b="1" dirty="0" smtClean="0">
                <a:solidFill>
                  <a:prstClr val="black"/>
                </a:solidFill>
                <a:effectLst/>
              </a:rPr>
            </a:br>
            <a:r>
              <a:rPr lang="ru-RU" b="1" dirty="0" smtClean="0">
                <a:solidFill>
                  <a:prstClr val="black"/>
                </a:solidFill>
                <a:effectLst/>
              </a:rPr>
              <a:t>В 2014 </a:t>
            </a:r>
            <a:r>
              <a:rPr lang="ru-RU" b="1" dirty="0">
                <a:solidFill>
                  <a:prstClr val="black"/>
                </a:solidFill>
                <a:effectLst/>
              </a:rPr>
              <a:t>году показатель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рождаемости составил: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prstClr val="black"/>
                </a:solidFill>
                <a:effectLst/>
              </a:rPr>
              <a:t>в </a:t>
            </a:r>
            <a:r>
              <a:rPr lang="ru-RU" dirty="0">
                <a:solidFill>
                  <a:prstClr val="black"/>
                </a:solidFill>
                <a:effectLst/>
              </a:rPr>
              <a:t>сельской </a:t>
            </a:r>
            <a:r>
              <a:rPr lang="ru-RU" dirty="0" smtClean="0">
                <a:solidFill>
                  <a:prstClr val="black"/>
                </a:solidFill>
                <a:effectLst/>
              </a:rPr>
              <a:t>местности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-13,0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prstClr val="black"/>
                </a:solidFill>
                <a:effectLst/>
              </a:rPr>
              <a:t>  </a:t>
            </a:r>
            <a:r>
              <a:rPr lang="ru-RU" dirty="0" smtClean="0">
                <a:solidFill>
                  <a:prstClr val="black"/>
                </a:solidFill>
                <a:effectLst/>
              </a:rPr>
              <a:t>в городской местности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– 12,4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/>
              </a:rPr>
              <a:t>при среднереспубликанском – 12,7.</a:t>
            </a:r>
            <a:endParaRPr lang="ru-RU" b="1" dirty="0">
              <a:solidFill>
                <a:prstClr val="black"/>
              </a:solidFill>
              <a:effectLst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/>
              </a:rPr>
              <a:t/>
            </a:r>
            <a:br>
              <a:rPr lang="ru-RU" b="1" dirty="0">
                <a:solidFill>
                  <a:prstClr val="black"/>
                </a:solidFill>
                <a:effectLst/>
              </a:rPr>
            </a:br>
            <a:r>
              <a:rPr lang="ru-RU" b="1" dirty="0">
                <a:solidFill>
                  <a:prstClr val="black"/>
                </a:solidFill>
                <a:effectLst/>
              </a:rPr>
              <a:t>Показатель рождаемости выше, чем в среднем по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республике -</a:t>
            </a:r>
            <a:br>
              <a:rPr lang="ru-RU" b="1" dirty="0" smtClean="0">
                <a:solidFill>
                  <a:prstClr val="black"/>
                </a:solidFill>
                <a:effectLst/>
              </a:rPr>
            </a:br>
            <a:r>
              <a:rPr lang="ru-RU" b="1" dirty="0" smtClean="0">
                <a:solidFill>
                  <a:prstClr val="black"/>
                </a:solidFill>
                <a:effectLst/>
              </a:rPr>
              <a:t>в МО «Город Майкоп» (13,5</a:t>
            </a:r>
            <a:r>
              <a:rPr lang="ru-RU" b="1" dirty="0">
                <a:solidFill>
                  <a:prstClr val="black"/>
                </a:solidFill>
                <a:effectLst/>
              </a:rPr>
              <a:t>), МО «Город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Адыгейск» (16,2), в </a:t>
            </a:r>
            <a:r>
              <a:rPr lang="ru-RU" b="1" dirty="0">
                <a:solidFill>
                  <a:prstClr val="black"/>
                </a:solidFill>
                <a:effectLst/>
              </a:rPr>
              <a:t>районах: </a:t>
            </a:r>
            <a:br>
              <a:rPr lang="ru-RU" b="1" dirty="0">
                <a:solidFill>
                  <a:prstClr val="black"/>
                </a:solidFill>
                <a:effectLst/>
              </a:rPr>
            </a:br>
            <a:r>
              <a:rPr lang="ru-RU" b="1" dirty="0" smtClean="0">
                <a:solidFill>
                  <a:prstClr val="black"/>
                </a:solidFill>
                <a:effectLst/>
              </a:rPr>
              <a:t> Шовгеновском </a:t>
            </a:r>
            <a:r>
              <a:rPr lang="ru-RU" b="1" dirty="0">
                <a:solidFill>
                  <a:prstClr val="black"/>
                </a:solidFill>
                <a:effectLst/>
              </a:rPr>
              <a:t>(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13,8), </a:t>
            </a:r>
            <a:r>
              <a:rPr lang="ru-RU" b="1" dirty="0" err="1" smtClean="0">
                <a:solidFill>
                  <a:prstClr val="black"/>
                </a:solidFill>
                <a:effectLst/>
              </a:rPr>
              <a:t>Гиагинском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 (13,4). </a:t>
            </a:r>
            <a:r>
              <a:rPr lang="ru-RU" b="1" dirty="0">
                <a:solidFill>
                  <a:prstClr val="black"/>
                </a:solidFill>
                <a:effectLst/>
              </a:rPr>
              <a:t/>
            </a:r>
            <a:br>
              <a:rPr lang="ru-RU" b="1" dirty="0">
                <a:solidFill>
                  <a:prstClr val="black"/>
                </a:solidFill>
                <a:effectLst/>
              </a:rPr>
            </a:br>
            <a:endParaRPr lang="ru-RU" b="1" dirty="0" smtClean="0">
              <a:solidFill>
                <a:prstClr val="black"/>
              </a:solidFill>
              <a:effectLst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/>
              </a:rPr>
              <a:t>Низкий </a:t>
            </a:r>
            <a:r>
              <a:rPr lang="ru-RU" b="1" dirty="0">
                <a:solidFill>
                  <a:prstClr val="black"/>
                </a:solidFill>
                <a:effectLst/>
              </a:rPr>
              <a:t>уровень рождаемости в </a:t>
            </a:r>
            <a:r>
              <a:rPr lang="ru-RU" b="1" dirty="0" err="1">
                <a:solidFill>
                  <a:prstClr val="black"/>
                </a:solidFill>
                <a:effectLst/>
              </a:rPr>
              <a:t>Тахтамукайском</a:t>
            </a:r>
            <a:r>
              <a:rPr lang="ru-RU" b="1" dirty="0">
                <a:solidFill>
                  <a:prstClr val="black"/>
                </a:solidFill>
                <a:effectLst/>
              </a:rPr>
              <a:t> районе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– 10,2 </a:t>
            </a:r>
            <a:r>
              <a:rPr lang="ru-RU" b="1" dirty="0">
                <a:solidFill>
                  <a:prstClr val="black"/>
                </a:solidFill>
                <a:effectLst/>
              </a:rPr>
              <a:t>родившихся </a:t>
            </a:r>
            <a:br>
              <a:rPr lang="ru-RU" b="1" dirty="0">
                <a:solidFill>
                  <a:prstClr val="black"/>
                </a:solidFill>
                <a:effectLst/>
              </a:rPr>
            </a:br>
            <a:r>
              <a:rPr lang="ru-RU" b="1" dirty="0">
                <a:solidFill>
                  <a:prstClr val="black"/>
                </a:solidFill>
                <a:effectLst/>
              </a:rPr>
              <a:t>на 1000 населения, </a:t>
            </a:r>
            <a:r>
              <a:rPr lang="ru-RU" b="1" dirty="0" err="1" smtClean="0">
                <a:solidFill>
                  <a:prstClr val="black"/>
                </a:solidFill>
                <a:effectLst/>
              </a:rPr>
              <a:t>Теучежском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 </a:t>
            </a:r>
            <a:r>
              <a:rPr lang="ru-RU" b="1" dirty="0">
                <a:solidFill>
                  <a:prstClr val="black"/>
                </a:solidFill>
                <a:effectLst/>
              </a:rPr>
              <a:t>районе </a:t>
            </a:r>
            <a:r>
              <a:rPr lang="ru-RU" b="1" dirty="0" smtClean="0">
                <a:solidFill>
                  <a:prstClr val="black"/>
                </a:solidFill>
                <a:effectLst/>
              </a:rPr>
              <a:t>– 10,9.</a:t>
            </a:r>
            <a:endParaRPr lang="ru-RU" b="1" dirty="0">
              <a:solidFill>
                <a:prstClr val="black"/>
              </a:solidFill>
              <a:effectLst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effectLst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 txBox="1">
            <a:spLocks noChangeArrowheads="1"/>
          </p:cNvSpPr>
          <p:nvPr/>
        </p:nvSpPr>
        <p:spPr bwMode="auto">
          <a:xfrm>
            <a:off x="2500314" y="0"/>
            <a:ext cx="6429375" cy="99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altLang="ru-RU" sz="2000" b="1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57219" y="1015205"/>
            <a:ext cx="8715375" cy="5557808"/>
          </a:xfrm>
          <a:prstGeom prst="roundRect">
            <a:avLst>
              <a:gd name="adj" fmla="val 938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b="1" dirty="0">
                <a:solidFill>
                  <a:prstClr val="black"/>
                </a:solidFill>
                <a:effectLst/>
              </a:rPr>
              <a:t>Показатель смертности в Республике Адыгея в </a:t>
            </a:r>
            <a:r>
              <a:rPr lang="ru-RU" sz="1950" b="1" dirty="0" smtClean="0">
                <a:solidFill>
                  <a:prstClr val="black"/>
                </a:solidFill>
                <a:effectLst/>
              </a:rPr>
              <a:t>2014 </a:t>
            </a:r>
            <a:r>
              <a:rPr lang="ru-RU" sz="1950" b="1" dirty="0">
                <a:solidFill>
                  <a:prstClr val="black"/>
                </a:solidFill>
                <a:effectLst/>
              </a:rPr>
              <a:t>году </a:t>
            </a:r>
            <a:r>
              <a:rPr lang="ru-RU" sz="1950" b="1" dirty="0" smtClean="0">
                <a:solidFill>
                  <a:prstClr val="black"/>
                </a:solidFill>
                <a:effectLst/>
              </a:rPr>
              <a:t>по </a:t>
            </a:r>
            <a:r>
              <a:rPr lang="ru-RU" sz="1950" b="1" dirty="0">
                <a:solidFill>
                  <a:prstClr val="black"/>
                </a:solidFill>
                <a:effectLst/>
              </a:rPr>
              <a:t>сравнению с прошлым годом вырос на </a:t>
            </a:r>
            <a:r>
              <a:rPr lang="ru-RU" sz="1950" b="1" dirty="0" smtClean="0">
                <a:solidFill>
                  <a:prstClr val="black"/>
                </a:solidFill>
                <a:effectLst/>
              </a:rPr>
              <a:t>1,5% </a:t>
            </a:r>
            <a:r>
              <a:rPr lang="ru-RU" sz="1950" b="1" dirty="0">
                <a:solidFill>
                  <a:prstClr val="black"/>
                </a:solidFill>
                <a:effectLst/>
              </a:rPr>
              <a:t>и составил </a:t>
            </a:r>
            <a:r>
              <a:rPr lang="ru-RU" sz="1950" b="1" dirty="0" smtClean="0">
                <a:solidFill>
                  <a:prstClr val="black"/>
                </a:solidFill>
                <a:effectLst/>
              </a:rPr>
              <a:t>13,3 человек </a:t>
            </a:r>
            <a:r>
              <a:rPr lang="ru-RU" sz="1950" b="1" dirty="0">
                <a:solidFill>
                  <a:prstClr val="black"/>
                </a:solidFill>
                <a:effectLst/>
              </a:rPr>
              <a:t>на 1000 </a:t>
            </a:r>
            <a:r>
              <a:rPr lang="ru-RU" sz="1950" b="1" dirty="0" smtClean="0">
                <a:solidFill>
                  <a:prstClr val="black"/>
                </a:solidFill>
                <a:effectLst/>
              </a:rPr>
              <a:t>населения.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50" b="1" dirty="0">
              <a:solidFill>
                <a:prstClr val="black"/>
              </a:solidFill>
              <a:effectLst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ffectLst/>
              </a:rPr>
              <a:t>При сопоставлении причин смертности в </a:t>
            </a:r>
            <a:r>
              <a:rPr lang="ru-RU" sz="2000" b="1" dirty="0" smtClean="0">
                <a:solidFill>
                  <a:prstClr val="black"/>
                </a:solidFill>
                <a:effectLst/>
              </a:rPr>
              <a:t>2014 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году можно сделать вывод, </a:t>
            </a:r>
            <a:r>
              <a:rPr lang="ru-RU" sz="2000" b="1" dirty="0" smtClean="0">
                <a:solidFill>
                  <a:prstClr val="black"/>
                </a:solidFill>
                <a:effectLst/>
              </a:rPr>
              <a:t>что 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приоритетными, как и в прошлые годы, </a:t>
            </a:r>
            <a:r>
              <a:rPr lang="ru-RU" sz="2000" b="1" dirty="0" smtClean="0">
                <a:solidFill>
                  <a:prstClr val="black"/>
                </a:solidFill>
                <a:effectLst/>
              </a:rPr>
              <a:t>продолжают оставаться: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prstClr val="black"/>
              </a:solidFill>
              <a:effectLst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prstClr val="black"/>
                </a:solidFill>
                <a:effectLst/>
              </a:rPr>
              <a:t> болезни 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системы кровообращения – </a:t>
            </a:r>
            <a:r>
              <a:rPr lang="ru-RU" sz="2000" b="1" dirty="0" smtClean="0">
                <a:solidFill>
                  <a:prstClr val="black"/>
                </a:solidFill>
                <a:effectLst/>
              </a:rPr>
              <a:t>3471 человек (58,4% 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от всех </a:t>
            </a:r>
            <a:r>
              <a:rPr lang="ru-RU" sz="2000" b="1" dirty="0" smtClean="0">
                <a:solidFill>
                  <a:prstClr val="black"/>
                </a:solidFill>
                <a:effectLst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/>
              </a:rPr>
            </a:br>
            <a:r>
              <a:rPr lang="ru-RU" sz="2000" b="1" dirty="0" smtClean="0">
                <a:solidFill>
                  <a:prstClr val="black"/>
                </a:solidFill>
                <a:effectLst/>
              </a:rPr>
              <a:t>    случаев смерти);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prstClr val="black"/>
                </a:solidFill>
                <a:effectLst/>
              </a:rPr>
              <a:t> новообразования - 993 человека (16,7 %);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prstClr val="black"/>
                </a:solidFill>
                <a:effectLst/>
              </a:rPr>
              <a:t> внешние причины - 467 человек  (7,9 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%). </a:t>
            </a:r>
            <a:br>
              <a:rPr lang="ru-RU" sz="2000" b="1" dirty="0">
                <a:solidFill>
                  <a:prstClr val="black"/>
                </a:solidFill>
                <a:effectLst/>
              </a:rPr>
            </a:br>
            <a:endParaRPr lang="ru-RU" sz="2000" b="1" dirty="0" smtClean="0">
              <a:solidFill>
                <a:prstClr val="black"/>
              </a:solidFill>
              <a:effectLst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effectLst/>
              </a:rPr>
              <a:t>Именно 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эти </a:t>
            </a:r>
            <a:r>
              <a:rPr lang="ru-RU" sz="2000" b="1" dirty="0" smtClean="0">
                <a:solidFill>
                  <a:prstClr val="black"/>
                </a:solidFill>
                <a:effectLst/>
              </a:rPr>
              <a:t>причины 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в </a:t>
            </a:r>
            <a:r>
              <a:rPr lang="ru-RU" sz="2000" b="1" dirty="0" smtClean="0">
                <a:solidFill>
                  <a:prstClr val="black"/>
                </a:solidFill>
                <a:effectLst/>
              </a:rPr>
              <a:t>2014 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году стали </a:t>
            </a:r>
            <a:r>
              <a:rPr lang="ru-RU" sz="2000" b="1" dirty="0" smtClean="0">
                <a:solidFill>
                  <a:prstClr val="black"/>
                </a:solidFill>
                <a:effectLst/>
              </a:rPr>
              <a:t>факторами </a:t>
            </a:r>
            <a:br>
              <a:rPr lang="ru-RU" sz="2000" b="1" dirty="0" smtClean="0">
                <a:solidFill>
                  <a:prstClr val="black"/>
                </a:solidFill>
                <a:effectLst/>
              </a:rPr>
            </a:br>
            <a:r>
              <a:rPr lang="ru-RU" sz="2000" b="1" dirty="0" smtClean="0">
                <a:solidFill>
                  <a:prstClr val="black"/>
                </a:solidFill>
                <a:effectLst/>
              </a:rPr>
              <a:t>83% 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от всех смертей. </a:t>
            </a:r>
            <a:endParaRPr lang="ru-RU" sz="2000" b="1" dirty="0" smtClean="0">
              <a:solidFill>
                <a:prstClr val="black"/>
              </a:solidFill>
              <a:effectLst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ffectLst/>
              </a:rPr>
              <a:t/>
            </a:r>
            <a:br>
              <a:rPr lang="ru-RU" sz="2000" b="1" dirty="0">
                <a:solidFill>
                  <a:prstClr val="black"/>
                </a:solidFill>
                <a:effectLst/>
              </a:rPr>
            </a:br>
            <a:r>
              <a:rPr lang="ru-RU" sz="2000" b="1" dirty="0">
                <a:solidFill>
                  <a:prstClr val="black"/>
                </a:solidFill>
                <a:effectLst/>
              </a:rPr>
              <a:t>Эти же три причины явились ведущими (</a:t>
            </a:r>
            <a:r>
              <a:rPr lang="ru-RU" sz="2000" b="1" dirty="0" smtClean="0">
                <a:solidFill>
                  <a:prstClr val="black"/>
                </a:solidFill>
                <a:effectLst/>
              </a:rPr>
              <a:t>76,9% 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от всех смертей) </a:t>
            </a:r>
            <a:br>
              <a:rPr lang="ru-RU" sz="2000" b="1" dirty="0">
                <a:solidFill>
                  <a:prstClr val="black"/>
                </a:solidFill>
                <a:effectLst/>
              </a:rPr>
            </a:br>
            <a:r>
              <a:rPr lang="ru-RU" sz="2000" b="1" dirty="0">
                <a:solidFill>
                  <a:prstClr val="black"/>
                </a:solidFill>
                <a:effectLst/>
              </a:rPr>
              <a:t>в смертности </a:t>
            </a:r>
            <a:r>
              <a:rPr lang="ru-RU" sz="2000" b="1" u="sng" dirty="0">
                <a:solidFill>
                  <a:prstClr val="black"/>
                </a:solidFill>
                <a:effectLst/>
              </a:rPr>
              <a:t>трудоспособного</a:t>
            </a:r>
            <a:r>
              <a:rPr lang="ru-RU" sz="2000" b="1" dirty="0">
                <a:solidFill>
                  <a:prstClr val="black"/>
                </a:solidFill>
                <a:effectLst/>
              </a:rPr>
              <a:t> населения</a:t>
            </a:r>
            <a:r>
              <a:rPr lang="ru-RU" sz="2000" b="1" dirty="0" smtClean="0">
                <a:solidFill>
                  <a:prstClr val="black"/>
                </a:solidFill>
                <a:effectLst/>
              </a:rPr>
              <a:t>.</a:t>
            </a:r>
            <a:endParaRPr lang="ru-RU" sz="2000" b="1" dirty="0">
              <a:solidFill>
                <a:prstClr val="black"/>
              </a:solidFill>
              <a:effectLst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3239100"/>
              </p:ext>
            </p:extLst>
          </p:nvPr>
        </p:nvGraphicFramePr>
        <p:xfrm>
          <a:off x="250826" y="550113"/>
          <a:ext cx="8213725" cy="6047574"/>
        </p:xfrm>
        <a:graphic>
          <a:graphicData uri="http://schemas.openxmlformats.org/presentationml/2006/ole">
            <p:oleObj spid="_x0000_s5202" name="Лист" r:id="rId3" imgW="5277010" imgH="3419404" progId="Excel.Sheet.8">
              <p:embed/>
            </p:oleObj>
          </a:graphicData>
        </a:graphic>
      </p:graphicFrame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3419476" y="0"/>
            <a:ext cx="5510213" cy="99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altLang="ru-RU" sz="2000" b="1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3"/>
          <p:cNvSpPr txBox="1">
            <a:spLocks noChangeArrowheads="1"/>
          </p:cNvSpPr>
          <p:nvPr/>
        </p:nvSpPr>
        <p:spPr bwMode="auto">
          <a:xfrm>
            <a:off x="323851" y="300729"/>
            <a:ext cx="8424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Динамика общей инфекционной заболеваемости населения Республики Адыгея за 2006-2015 годы</a:t>
            </a:r>
            <a:endParaRPr lang="ru-RU" altLang="ru-RU" sz="2200" b="1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110568208"/>
              </p:ext>
            </p:extLst>
          </p:nvPr>
        </p:nvGraphicFramePr>
        <p:xfrm>
          <a:off x="467544" y="1299184"/>
          <a:ext cx="8280920" cy="615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461757"/>
            <a:ext cx="369332" cy="2328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на 100 тыс. населения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1" y="300729"/>
            <a:ext cx="8424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00FF"/>
                </a:solidFill>
                <a:effectLst/>
                <a:latin typeface="Arial Black" pitchFamily="34" charset="0"/>
              </a:rPr>
              <a:t>Показатели общей инфекционной заболеваемости населения Республики Адыгея </a:t>
            </a:r>
            <a:r>
              <a:rPr lang="ru-RU" altLang="ru-RU" b="1" dirty="0" smtClean="0">
                <a:solidFill>
                  <a:srgbClr val="0000FF"/>
                </a:solidFill>
                <a:effectLst/>
                <a:latin typeface="Arial Black" pitchFamily="34" charset="0"/>
              </a:rPr>
              <a:t>в 2015 году формируется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Arial Black" pitchFamily="34" charset="0"/>
              </a:rPr>
              <a:t>, в основном, </a:t>
            </a:r>
            <a:br>
              <a:rPr lang="ru-RU" altLang="ru-RU" b="1" dirty="0">
                <a:solidFill>
                  <a:srgbClr val="0000FF"/>
                </a:solidFill>
                <a:effectLst/>
                <a:latin typeface="Arial Black" pitchFamily="34" charset="0"/>
              </a:rPr>
            </a:br>
            <a:r>
              <a:rPr lang="ru-RU" altLang="ru-RU" b="1" dirty="0">
                <a:solidFill>
                  <a:srgbClr val="0000FF"/>
                </a:solidFill>
                <a:effectLst/>
                <a:latin typeface="Arial Black" pitchFamily="34" charset="0"/>
              </a:rPr>
              <a:t>за счет ОРВИ и </a:t>
            </a:r>
            <a:r>
              <a:rPr lang="ru-RU" altLang="ru-RU" b="1" dirty="0" smtClean="0">
                <a:solidFill>
                  <a:srgbClr val="0000FF"/>
                </a:solidFill>
                <a:effectLst/>
                <a:latin typeface="Arial Black" pitchFamily="34" charset="0"/>
              </a:rPr>
              <a:t>гриппа. </a:t>
            </a:r>
            <a:endParaRPr lang="ru-RU" altLang="ru-RU" b="1" dirty="0">
              <a:solidFill>
                <a:srgbClr val="0000FF"/>
              </a:solidFill>
              <a:effectLst/>
              <a:latin typeface="Arial Black" pitchFamily="34" charset="0"/>
            </a:endParaRPr>
          </a:p>
          <a:p>
            <a:pPr algn="ctr"/>
            <a:r>
              <a:rPr lang="ru-RU" altLang="ru-RU" b="1" dirty="0">
                <a:solidFill>
                  <a:srgbClr val="0000FF"/>
                </a:solidFill>
                <a:effectLst/>
                <a:latin typeface="Arial Black" pitchFamily="34" charset="0"/>
              </a:rPr>
              <a:t>Удельный вес данных инфекций составляет свыше </a:t>
            </a:r>
            <a:r>
              <a:rPr lang="ru-RU" altLang="ru-RU" b="1" dirty="0" smtClean="0">
                <a:solidFill>
                  <a:srgbClr val="0000FF"/>
                </a:solidFill>
                <a:effectLst/>
                <a:latin typeface="Arial Black" pitchFamily="34" charset="0"/>
              </a:rPr>
              <a:t>85%</a:t>
            </a:r>
            <a:endParaRPr lang="ru-RU" altLang="ru-RU" b="1" dirty="0"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250457"/>
              </p:ext>
            </p:extLst>
          </p:nvPr>
        </p:nvGraphicFramePr>
        <p:xfrm>
          <a:off x="468314" y="2235292"/>
          <a:ext cx="8480425" cy="5163726"/>
        </p:xfrm>
        <a:graphic>
          <a:graphicData uri="http://schemas.openxmlformats.org/presentationml/2006/ole">
            <p:oleObj spid="_x0000_s11352" name="Лист" r:id="rId3" imgW="6086395" imgH="3209889" progId="Excel.Sheet.8">
              <p:embed/>
            </p:oleObj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685856858"/>
              </p:ext>
            </p:extLst>
          </p:nvPr>
        </p:nvGraphicFramePr>
        <p:xfrm>
          <a:off x="755576" y="550600"/>
          <a:ext cx="8067675" cy="6528006"/>
        </p:xfrm>
        <a:graphic>
          <a:graphicData uri="http://schemas.openxmlformats.org/presentationml/2006/ole">
            <p:oleObj spid="_x0000_s12371" name="Лист" r:id="rId4" imgW="8172610" imgH="5724383" progId="Excel.Sheet.8">
              <p:embed/>
            </p:oleObj>
          </a:graphicData>
        </a:graphic>
      </p:graphicFrame>
      <p:sp>
        <p:nvSpPr>
          <p:cNvPr id="4" name="Полилиния 3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755577" y="1629158"/>
            <a:ext cx="3552825" cy="3354765"/>
          </a:xfrm>
          <a:prstGeom prst="rect">
            <a:avLst/>
          </a:prstGeom>
          <a:solidFill>
            <a:srgbClr val="CCFF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u="sng" dirty="0" smtClean="0">
                <a:solidFill>
                  <a:srgbClr val="0000FF"/>
                </a:solidFill>
                <a:effectLst/>
                <a:latin typeface="Calibri" pitchFamily="34" charset="0"/>
              </a:rPr>
              <a:t>Снижение заболеваемости по: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Сальмонеллез – на 23,2%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ОКИ установленной этиологии – на 23,3 %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Вирусный гепатит А – на 2 случая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Вирусный гепатит В – на 1 случай</a:t>
            </a:r>
          </a:p>
          <a:p>
            <a:pPr>
              <a:defRPr/>
            </a:pPr>
            <a:r>
              <a:rPr lang="ru-RU" altLang="ru-RU" sz="1400" b="1" dirty="0">
                <a:effectLst/>
                <a:latin typeface="Calibri" pitchFamily="34" charset="0"/>
              </a:rPr>
              <a:t>Вирусный гепатит С – на 3 случая</a:t>
            </a:r>
          </a:p>
          <a:p>
            <a:pPr>
              <a:defRPr/>
            </a:pPr>
            <a:r>
              <a:rPr lang="ru-RU" altLang="ru-RU" sz="1400" b="1" dirty="0">
                <a:effectLst/>
                <a:latin typeface="Calibri" pitchFamily="34" charset="0"/>
              </a:rPr>
              <a:t>Хронический гепатит С – на 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16,9%</a:t>
            </a:r>
            <a:endParaRPr lang="ru-RU" altLang="ru-RU" sz="1400" b="1" dirty="0">
              <a:effectLst/>
              <a:latin typeface="Calibri" pitchFamily="34" charset="0"/>
            </a:endParaRP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Туберкулез – на </a:t>
            </a:r>
            <a:r>
              <a:rPr lang="en-US" altLang="ru-RU" sz="1400" b="1" dirty="0" smtClean="0">
                <a:effectLst/>
                <a:latin typeface="Calibri" pitchFamily="34" charset="0"/>
              </a:rPr>
              <a:t>17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,4 %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Внебольничная пневмония - на 5,7 %</a:t>
            </a:r>
          </a:p>
          <a:p>
            <a:pPr>
              <a:defRPr/>
            </a:pPr>
            <a:r>
              <a:rPr lang="ru-RU" altLang="ru-RU" sz="1400" b="1" dirty="0">
                <a:effectLst/>
                <a:latin typeface="Calibri" pitchFamily="34" charset="0"/>
              </a:rPr>
              <a:t>Корь – 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на 98,5%</a:t>
            </a:r>
            <a:endParaRPr lang="ru-RU" altLang="ru-RU" sz="1400" b="1" dirty="0">
              <a:effectLst/>
              <a:latin typeface="Calibri" pitchFamily="34" charset="0"/>
            </a:endParaRP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Ветряная оспа – на 11,9 %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Скарлатина – на 7,1 %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Гонорея - на 23,5 %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Лептоспироз – на 2 случая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Чесотка – на 16,3 %</a:t>
            </a:r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4499992" y="1629158"/>
            <a:ext cx="3875584" cy="3354765"/>
          </a:xfrm>
          <a:prstGeom prst="rect">
            <a:avLst/>
          </a:prstGeom>
          <a:solidFill>
            <a:srgbClr val="CCFF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u="sng" dirty="0" smtClean="0">
                <a:solidFill>
                  <a:srgbClr val="CC0000"/>
                </a:solidFill>
                <a:effectLst/>
                <a:latin typeface="Calibri" pitchFamily="34" charset="0"/>
              </a:rPr>
              <a:t>Рост заболеваемости по: </a:t>
            </a:r>
            <a:endParaRPr lang="ru-RU" altLang="ru-RU" sz="1600" b="1" dirty="0" smtClean="0">
              <a:solidFill>
                <a:srgbClr val="CC0000"/>
              </a:solidFill>
              <a:effectLst/>
              <a:latin typeface="Calibri" pitchFamily="34" charset="0"/>
            </a:endParaRPr>
          </a:p>
          <a:p>
            <a:pPr>
              <a:defRPr/>
            </a:pPr>
            <a:r>
              <a:rPr lang="ru-RU" altLang="ru-RU" sz="1400" b="1" dirty="0">
                <a:effectLst/>
                <a:latin typeface="Calibri" pitchFamily="34" charset="0"/>
              </a:rPr>
              <a:t>Дизентерия – на 2 случая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ОКИ неустановленной этиологии – на 15,2 %</a:t>
            </a:r>
          </a:p>
          <a:p>
            <a:pPr>
              <a:defRPr/>
            </a:pPr>
            <a:r>
              <a:rPr lang="ru-RU" altLang="ru-RU" sz="1400" b="1" dirty="0">
                <a:effectLst/>
                <a:latin typeface="Calibri" pitchFamily="34" charset="0"/>
              </a:rPr>
              <a:t>Острые вялые параличи – на 1 случай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Хронический гепатит В – на 14,3%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Энтеровирусная </a:t>
            </a:r>
            <a:r>
              <a:rPr lang="ru-RU" altLang="ru-RU" sz="1400" b="1" dirty="0">
                <a:effectLst/>
                <a:latin typeface="Calibri" pitchFamily="34" charset="0"/>
              </a:rPr>
              <a:t>инфекция – на 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11,5%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Бруцеллёз, впервые выявленный – на 1 случай</a:t>
            </a:r>
            <a:endParaRPr lang="ru-RU" altLang="ru-RU" sz="1400" b="1" dirty="0">
              <a:effectLst/>
              <a:latin typeface="Calibri" pitchFamily="34" charset="0"/>
            </a:endParaRPr>
          </a:p>
          <a:p>
            <a:pPr>
              <a:defRPr/>
            </a:pPr>
            <a:r>
              <a:rPr lang="ru-RU" altLang="ru-RU" sz="1400" b="1" dirty="0">
                <a:effectLst/>
                <a:latin typeface="Calibri" pitchFamily="34" charset="0"/>
              </a:rPr>
              <a:t>Грипп – 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на 23,3%</a:t>
            </a:r>
            <a:endParaRPr lang="ru-RU" altLang="ru-RU" sz="1400" b="1" dirty="0">
              <a:effectLst/>
              <a:latin typeface="Calibri" pitchFamily="34" charset="0"/>
            </a:endParaRPr>
          </a:p>
          <a:p>
            <a:pPr>
              <a:defRPr/>
            </a:pPr>
            <a:r>
              <a:rPr lang="ru-RU" altLang="ru-RU" sz="1400" b="1" dirty="0">
                <a:effectLst/>
                <a:latin typeface="Calibri" pitchFamily="34" charset="0"/>
              </a:rPr>
              <a:t>ОРЗ - на 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30,</a:t>
            </a:r>
            <a:r>
              <a:rPr lang="en-US" altLang="ru-RU" sz="1400" b="1" dirty="0" smtClean="0">
                <a:effectLst/>
                <a:latin typeface="Calibri" pitchFamily="34" charset="0"/>
              </a:rPr>
              <a:t>4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 </a:t>
            </a:r>
            <a:r>
              <a:rPr lang="ru-RU" altLang="ru-RU" sz="1400" b="1" dirty="0">
                <a:effectLst/>
                <a:latin typeface="Calibri" pitchFamily="34" charset="0"/>
              </a:rPr>
              <a:t>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Коклюш – в 2</a:t>
            </a:r>
            <a:r>
              <a:rPr lang="en-US" altLang="ru-RU" sz="1400" b="1" dirty="0" smtClean="0">
                <a:effectLst/>
                <a:latin typeface="Calibri" pitchFamily="34" charset="0"/>
              </a:rPr>
              <a:t>,5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 раза</a:t>
            </a:r>
          </a:p>
          <a:p>
            <a:pPr>
              <a:defRPr/>
            </a:pPr>
            <a:r>
              <a:rPr lang="ru-RU" altLang="ru-RU" sz="1400" b="1" dirty="0">
                <a:effectLst/>
                <a:latin typeface="Calibri" pitchFamily="34" charset="0"/>
              </a:rPr>
              <a:t>Сифилис – на 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1 </a:t>
            </a:r>
            <a:r>
              <a:rPr lang="ru-RU" altLang="ru-RU" sz="1400" b="1" dirty="0">
                <a:effectLst/>
                <a:latin typeface="Calibri" pitchFamily="34" charset="0"/>
              </a:rPr>
              <a:t>%</a:t>
            </a:r>
          </a:p>
          <a:p>
            <a:pPr>
              <a:defRPr/>
            </a:pPr>
            <a:r>
              <a:rPr lang="ru-RU" altLang="ru-RU" sz="1400" b="1" dirty="0">
                <a:effectLst/>
                <a:latin typeface="Calibri" pitchFamily="34" charset="0"/>
              </a:rPr>
              <a:t>Микроспория – на 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53,6 </a:t>
            </a:r>
            <a:r>
              <a:rPr lang="ru-RU" altLang="ru-RU" sz="1400" b="1" dirty="0">
                <a:effectLst/>
                <a:latin typeface="Calibri" pitchFamily="34" charset="0"/>
              </a:rPr>
              <a:t>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Педикулез – на 74,2 %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Укусы клещами –</a:t>
            </a:r>
            <a:r>
              <a:rPr lang="ru-RU" altLang="ru-RU" sz="1400" b="1" dirty="0">
                <a:effectLst/>
                <a:latin typeface="Calibri" pitchFamily="34" charset="0"/>
              </a:rPr>
              <a:t> в 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2</a:t>
            </a:r>
            <a:r>
              <a:rPr lang="en-US" altLang="ru-RU" sz="1400" b="1" dirty="0" smtClean="0">
                <a:effectLst/>
                <a:latin typeface="Calibri" pitchFamily="34" charset="0"/>
              </a:rPr>
              <a:t>,2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 раза</a:t>
            </a:r>
          </a:p>
          <a:p>
            <a:pPr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Болезнь ВИЧ – на 6,9 % </a:t>
            </a: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755576" y="330426"/>
            <a:ext cx="76200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В Республике Адыгея за январь-декабрь 2015 года </a:t>
            </a:r>
            <a:br>
              <a:rPr lang="ru-RU" altLang="ru-RU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</a:br>
            <a:r>
              <a:rPr lang="ru-RU" altLang="ru-RU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среди постоянного населения зарегистрирован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34626  случаев инфекционных болезней.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Доля острых инфекций верхних дыхательных путей – 85,1%</a:t>
            </a:r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755576" y="6020756"/>
            <a:ext cx="7612062" cy="954107"/>
          </a:xfrm>
          <a:prstGeom prst="rect">
            <a:avLst/>
          </a:prstGeom>
          <a:solidFill>
            <a:srgbClr val="CCFF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В Республике Адыгея в 2015 году</a:t>
            </a:r>
            <a:r>
              <a:rPr lang="en-US" altLang="ru-RU" sz="1400" b="1" dirty="0" smtClean="0">
                <a:effectLst/>
                <a:latin typeface="Calibri" pitchFamily="34" charset="0"/>
              </a:rPr>
              <a:t> </a:t>
            </a:r>
            <a:r>
              <a:rPr lang="ru-RU" altLang="ru-RU" sz="1400" b="1" u="sng" dirty="0" smtClean="0">
                <a:latin typeface="Calibri" pitchFamily="34" charset="0"/>
              </a:rPr>
              <a:t>особо опасные, карантинные инфекции</a:t>
            </a:r>
            <a:r>
              <a:rPr lang="ru-RU" altLang="ru-RU" sz="1400" b="1" u="sng" dirty="0" smtClean="0">
                <a:effectLst/>
                <a:latin typeface="Calibri" pitchFamily="34" charset="0"/>
              </a:rPr>
              <a:t>:</a:t>
            </a:r>
          </a:p>
          <a:p>
            <a:pPr algn="ctr">
              <a:defRPr/>
            </a:pPr>
            <a:r>
              <a:rPr lang="ru-RU" altLang="ru-RU" sz="1400" b="1" dirty="0" smtClean="0">
                <a:effectLst/>
                <a:latin typeface="Calibri" pitchFamily="34" charset="0"/>
              </a:rPr>
              <a:t>малярия, сибирская язва, холера, чума, клещевой вирусный энцефалит и другие инфекционные заболевания, вызывающие чрезвычайные ситуации, </a:t>
            </a:r>
            <a:r>
              <a:rPr lang="ru-RU" altLang="ru-RU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не регистрировались</a:t>
            </a:r>
            <a:r>
              <a:rPr lang="ru-RU" altLang="ru-RU" sz="1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  <a:r>
              <a:rPr lang="ru-RU" altLang="ru-RU" sz="1400" b="1" dirty="0" smtClean="0">
                <a:solidFill>
                  <a:srgbClr val="A50021"/>
                </a:solidFill>
                <a:effectLst/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altLang="ru-RU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Также не регистрировались</a:t>
            </a:r>
            <a:r>
              <a:rPr lang="ru-RU" altLang="ru-RU" sz="1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ru-RU" altLang="ru-RU" sz="1400" b="1" dirty="0" smtClean="0">
                <a:effectLst/>
                <a:latin typeface="Calibri" pitchFamily="34" charset="0"/>
              </a:rPr>
              <a:t>дифтерия, полиомиелит, краснуха, столбняк, псевдотуберкулез</a:t>
            </a:r>
            <a:r>
              <a:rPr lang="ru-RU" altLang="ru-RU" sz="1400" b="1" dirty="0">
                <a:effectLst/>
                <a:latin typeface="Calibri" pitchFamily="34" charset="0"/>
              </a:rPr>
              <a:t>.</a:t>
            </a:r>
            <a:endParaRPr lang="ru-RU" altLang="ru-RU" sz="1400" dirty="0" smtClean="0">
              <a:effectLst/>
              <a:latin typeface="Calibri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27088" y="3945359"/>
            <a:ext cx="7704137" cy="586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Сведения по дополнительной иммунизации населения республики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против гриппа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 </a:t>
            </a:r>
            <a:r>
              <a:rPr lang="ru-RU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эпидсезон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2015-2016г.г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план выполнен на 100%</a:t>
            </a:r>
          </a:p>
        </p:txBody>
      </p:sp>
      <p:graphicFrame>
        <p:nvGraphicFramePr>
          <p:cNvPr id="9440" name="Group 2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92896709"/>
              </p:ext>
            </p:extLst>
          </p:nvPr>
        </p:nvGraphicFramePr>
        <p:xfrm>
          <a:off x="1063625" y="4514581"/>
          <a:ext cx="7112000" cy="2875255"/>
        </p:xfrm>
        <a:graphic>
          <a:graphicData uri="http://schemas.openxmlformats.org/drawingml/2006/table">
            <a:tbl>
              <a:tblPr/>
              <a:tblGrid>
                <a:gridCol w="4486275"/>
                <a:gridCol w="2625725"/>
              </a:tblGrid>
              <a:tr h="410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Контингенты населения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Привито, чел.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ВСЕГО,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т.ч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.: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110000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медицинские работники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6661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работники образовательных учреждений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8028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взрослые старше 60 лет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40532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дети, посещающие ДОУ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6636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учащиеся 1-11 классов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21640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другие группы риска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26503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34" name="Group 2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640743656"/>
              </p:ext>
            </p:extLst>
          </p:nvPr>
        </p:nvGraphicFramePr>
        <p:xfrm>
          <a:off x="827088" y="347522"/>
          <a:ext cx="7777162" cy="3168648"/>
        </p:xfrm>
        <a:graphic>
          <a:graphicData uri="http://schemas.openxmlformats.org/drawingml/2006/table">
            <a:tbl>
              <a:tblPr/>
              <a:tblGrid>
                <a:gridCol w="1673210"/>
                <a:gridCol w="139715"/>
                <a:gridCol w="860417"/>
                <a:gridCol w="119070"/>
                <a:gridCol w="1092200"/>
                <a:gridCol w="920750"/>
                <a:gridCol w="1100138"/>
                <a:gridCol w="125428"/>
                <a:gridCol w="1746234"/>
              </a:tblGrid>
              <a:tr h="3520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Нозология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январь-декабрь 2014 г.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январь-декабрь 2015г.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Рост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снижение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число случаев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показатель на 100 тыс.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число случаев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показатель на 100 тыс.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27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Постоянное население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ОРЗ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22410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5042,7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29375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6580,3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рост на 30,5%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Грипп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78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17,6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97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21,7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рост на 23,3%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27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Дети до 14 лет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ОРЗ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13171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17356,5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17539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22787,7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рост на 31,3%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Грипп</a:t>
                      </a:r>
                    </a:p>
                  </a:txBody>
                  <a:tcPr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35,6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48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62,4</a:t>
                      </a:r>
                      <a:endParaRPr lang="ru-RU" sz="1600" b="1" dirty="0"/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рост на 75,3%</a:t>
                      </a:r>
                    </a:p>
                  </a:txBody>
                  <a:tcPr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6829" name="Text Box 123"/>
          <p:cNvSpPr txBox="1">
            <a:spLocks noChangeArrowheads="1"/>
          </p:cNvSpPr>
          <p:nvPr/>
        </p:nvSpPr>
        <p:spPr bwMode="auto">
          <a:xfrm>
            <a:off x="1835150" y="31722"/>
            <a:ext cx="612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effectLst/>
                <a:latin typeface="Calibri" pitchFamily="34" charset="0"/>
              </a:rPr>
              <a:t>Показатели заболеваемости ОРЗ и гриппом по Республике Адыгея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684213" y="1"/>
            <a:ext cx="7850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FF3300"/>
                </a:solidFill>
                <a:effectLst/>
              </a:rPr>
              <a:t>Паразитарные заболевания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467597"/>
            <a:ext cx="8316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За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2015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год зарегистрировано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537 случаев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паразитарных заболеваний, из них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89,9% (483 случая)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приходится на детей до 14 лет. </a:t>
            </a:r>
            <a:endParaRPr lang="en-US" altLang="ru-RU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Было проведено </a:t>
            </a:r>
            <a:r>
              <a:rPr lang="ru-RU" altLang="ru-RU" dirty="0" err="1">
                <a:solidFill>
                  <a:srgbClr val="000000"/>
                </a:solidFill>
                <a:effectLst/>
                <a:latin typeface="Calibri" pitchFamily="34" charset="0"/>
              </a:rPr>
              <a:t>санитарно-паразитологических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 исследований:</a:t>
            </a:r>
          </a:p>
          <a:p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-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553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почвы - в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1,8%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пробах обнаружены яйца гельминтов;</a:t>
            </a:r>
          </a:p>
          <a:p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-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534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пищевых продуктов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– обнаружений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не было;</a:t>
            </a:r>
          </a:p>
          <a:p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-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85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сточной воды  - в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12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пробах обнаружены яйца гельминтов;</a:t>
            </a:r>
          </a:p>
          <a:p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-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119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воды плавательных бассейнов, открытых водоемов – в </a:t>
            </a:r>
            <a:r>
              <a:rPr lang="ru-RU" altLang="ru-RU" dirty="0" smtClean="0">
                <a:solidFill>
                  <a:srgbClr val="000000"/>
                </a:solidFill>
                <a:effectLst/>
                <a:latin typeface="Calibri" pitchFamily="34" charset="0"/>
              </a:rPr>
              <a:t>5пробах </a:t>
            </a:r>
            <a:r>
              <a:rPr lang="ru-RU" altLang="ru-RU" dirty="0">
                <a:solidFill>
                  <a:srgbClr val="000000"/>
                </a:solidFill>
                <a:effectLst/>
                <a:latin typeface="Calibri" pitchFamily="34" charset="0"/>
              </a:rPr>
              <a:t>обнаружены яйца гельминтов.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200791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7969993"/>
              </p:ext>
            </p:extLst>
          </p:nvPr>
        </p:nvGraphicFramePr>
        <p:xfrm>
          <a:off x="1547813" y="3122809"/>
          <a:ext cx="6248400" cy="4353226"/>
        </p:xfrm>
        <a:graphic>
          <a:graphicData uri="http://schemas.openxmlformats.org/presentationml/2006/ole">
            <p:oleObj spid="_x0000_s4178" name="Лист" r:id="rId3" imgW="9182100" imgH="5552933" progId="Excel.Sheet.8">
              <p:embed/>
            </p:oleObj>
          </a:graphicData>
        </a:graphic>
      </p:graphicFrame>
      <p:sp>
        <p:nvSpPr>
          <p:cNvPr id="7" name="Полилиния 6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spect="1" noChangeArrowheads="1"/>
          </p:cNvSpPr>
          <p:nvPr/>
        </p:nvSpPr>
        <p:spPr bwMode="auto">
          <a:xfrm>
            <a:off x="5148264" y="2235293"/>
            <a:ext cx="3457575" cy="769441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99"/>
            </a:prstShdw>
          </a:effectLst>
        </p:spPr>
        <p:txBody>
          <a:bodyPr anchor="ctr">
            <a:spAutoFit/>
          </a:bodyPr>
          <a:lstStyle/>
          <a:p>
            <a:pPr algn="ctr"/>
            <a: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  <a:t>Филиал ФБУЗ «Центр гигиены </a:t>
            </a:r>
            <a:b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  <a:t>и эпидемиологии в Республике Адыгея» </a:t>
            </a:r>
            <a:b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  <a:t>в Майкопском районе и особо охраняемой территории Майкопского района</a:t>
            </a:r>
          </a:p>
        </p:txBody>
      </p:sp>
      <p:cxnSp>
        <p:nvCxnSpPr>
          <p:cNvPr id="29699" name="AutoShape 3"/>
          <p:cNvCxnSpPr>
            <a:cxnSpLocks noChangeShapeType="1"/>
            <a:stCxn id="29702" idx="3"/>
            <a:endCxn id="29698" idx="1"/>
          </p:cNvCxnSpPr>
          <p:nvPr/>
        </p:nvCxnSpPr>
        <p:spPr bwMode="auto">
          <a:xfrm flipV="1">
            <a:off x="3984625" y="2620014"/>
            <a:ext cx="1163639" cy="697168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7A0000"/>
            </a:prstShdw>
          </a:effectLst>
        </p:spPr>
      </p:cxnSp>
      <p:cxnSp>
        <p:nvCxnSpPr>
          <p:cNvPr id="29700" name="AutoShape 4"/>
          <p:cNvCxnSpPr>
            <a:cxnSpLocks noChangeShapeType="1"/>
            <a:stCxn id="29702" idx="3"/>
            <a:endCxn id="29703" idx="1"/>
          </p:cNvCxnSpPr>
          <p:nvPr/>
        </p:nvCxnSpPr>
        <p:spPr bwMode="auto">
          <a:xfrm>
            <a:off x="3984625" y="3317182"/>
            <a:ext cx="1163639" cy="549754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7A0000"/>
            </a:prstShdw>
          </a:effectLst>
        </p:spPr>
      </p:cxnSp>
      <p:cxnSp>
        <p:nvCxnSpPr>
          <p:cNvPr id="29701" name="AutoShape 5"/>
          <p:cNvCxnSpPr>
            <a:cxnSpLocks noChangeShapeType="1"/>
            <a:stCxn id="29702" idx="3"/>
            <a:endCxn id="29704" idx="1"/>
          </p:cNvCxnSpPr>
          <p:nvPr/>
        </p:nvCxnSpPr>
        <p:spPr bwMode="auto">
          <a:xfrm>
            <a:off x="3984625" y="3317181"/>
            <a:ext cx="1163638" cy="1775031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7A0000"/>
            </a:prstShdw>
          </a:effectLst>
        </p:spPr>
      </p:cxn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85763" y="2277468"/>
            <a:ext cx="3598862" cy="2079427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FF0000"/>
              </a:gs>
              <a:gs pos="100000">
                <a:srgbClr val="8000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ФЕДЕРАЛЬНОЕ </a:t>
            </a:r>
          </a:p>
          <a:p>
            <a:pPr algn="ctr">
              <a:defRPr/>
            </a:pP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БЮДЖЕТНОЕ УЧРЕЖДЕНИЕ</a:t>
            </a:r>
            <a:b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ЗДРАВООХРАНЕНИЯ</a:t>
            </a:r>
            <a:b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«ЦЕНТР ГИГИЕНЫ </a:t>
            </a:r>
            <a:b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ЭПИДЕМИОЛОГИИ</a:t>
            </a:r>
            <a:b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РЕСПУБЛИКЕ АДЫГЕЯ»</a:t>
            </a:r>
          </a:p>
        </p:txBody>
      </p:sp>
      <p:sp>
        <p:nvSpPr>
          <p:cNvPr id="29703" name="Rectangle 7"/>
          <p:cNvSpPr>
            <a:spLocks noChangeAspect="1" noChangeArrowheads="1"/>
          </p:cNvSpPr>
          <p:nvPr/>
        </p:nvSpPr>
        <p:spPr bwMode="auto">
          <a:xfrm>
            <a:off x="5148264" y="3482215"/>
            <a:ext cx="3457575" cy="769441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99"/>
            </a:prstShdw>
          </a:effectLst>
        </p:spPr>
        <p:txBody>
          <a:bodyPr anchor="ctr">
            <a:spAutoFit/>
          </a:bodyPr>
          <a:lstStyle/>
          <a:p>
            <a:pPr algn="ctr"/>
            <a: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  <a:t>Филиал ФБУЗ «Центр гигиены </a:t>
            </a:r>
            <a:b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  <a:t>и эпидемиологии в Республике Адыгея» </a:t>
            </a:r>
            <a:b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  <a:t>в Шовгеновском, Кошехабльском </a:t>
            </a:r>
            <a:b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  <a:t>и Гиагинском  районах</a:t>
            </a:r>
          </a:p>
        </p:txBody>
      </p:sp>
      <p:sp>
        <p:nvSpPr>
          <p:cNvPr id="29704" name="Rectangle 8"/>
          <p:cNvSpPr>
            <a:spLocks noChangeAspect="1" noChangeArrowheads="1"/>
          </p:cNvSpPr>
          <p:nvPr/>
        </p:nvSpPr>
        <p:spPr bwMode="auto">
          <a:xfrm>
            <a:off x="5148264" y="4648454"/>
            <a:ext cx="3457575" cy="88751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99"/>
            </a:prstShdw>
          </a:effectLst>
        </p:spPr>
        <p:txBody>
          <a:bodyPr anchor="ctr"/>
          <a:lstStyle/>
          <a:p>
            <a:pPr algn="ctr"/>
            <a: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  <a:t>Филиал ФБУЗ «Центр гигиены </a:t>
            </a:r>
            <a:b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  <a:t>и эпидемиологии в Республике Адыгея» </a:t>
            </a:r>
            <a:b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100" b="1">
                <a:solidFill>
                  <a:srgbClr val="000066"/>
                </a:solidFill>
                <a:effectLst/>
                <a:latin typeface="Arial" charset="0"/>
              </a:rPr>
              <a:t>в Красногвардейском районе</a:t>
            </a:r>
          </a:p>
        </p:txBody>
      </p:sp>
      <p:sp>
        <p:nvSpPr>
          <p:cNvPr id="29705" name="Rectangle 9"/>
          <p:cNvSpPr>
            <a:spLocks noChangeAspect="1" noChangeArrowheads="1"/>
          </p:cNvSpPr>
          <p:nvPr/>
        </p:nvSpPr>
        <p:spPr bwMode="auto">
          <a:xfrm>
            <a:off x="5148264" y="5895377"/>
            <a:ext cx="3457575" cy="769441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99"/>
            </a:prstShdw>
          </a:effectLst>
        </p:spPr>
        <p:txBody>
          <a:bodyPr anchor="ctr">
            <a:spAutoFit/>
          </a:bodyPr>
          <a:lstStyle/>
          <a:p>
            <a:pPr algn="ctr"/>
            <a:r>
              <a:rPr lang="ru-RU" altLang="ru-RU" sz="1100" b="1" dirty="0">
                <a:solidFill>
                  <a:srgbClr val="000066"/>
                </a:solidFill>
                <a:effectLst/>
                <a:latin typeface="Arial" charset="0"/>
              </a:rPr>
              <a:t>Филиал ФБУЗ «Центр гигиены </a:t>
            </a:r>
            <a:br>
              <a:rPr lang="ru-RU" altLang="ru-RU" sz="1100" b="1" dirty="0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100" b="1" dirty="0">
                <a:solidFill>
                  <a:srgbClr val="000066"/>
                </a:solidFill>
                <a:effectLst/>
                <a:latin typeface="Arial" charset="0"/>
              </a:rPr>
              <a:t>и эпидемиологии в Республике Адыгея» </a:t>
            </a:r>
            <a:br>
              <a:rPr lang="ru-RU" altLang="ru-RU" sz="1100" b="1" dirty="0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100" b="1" dirty="0">
                <a:solidFill>
                  <a:srgbClr val="000066"/>
                </a:solidFill>
                <a:effectLst/>
                <a:latin typeface="Arial" charset="0"/>
              </a:rPr>
              <a:t>в городе </a:t>
            </a:r>
            <a:r>
              <a:rPr lang="ru-RU" altLang="ru-RU" sz="1100" b="1" dirty="0" err="1">
                <a:solidFill>
                  <a:srgbClr val="000066"/>
                </a:solidFill>
                <a:effectLst/>
                <a:latin typeface="Arial" charset="0"/>
              </a:rPr>
              <a:t>Адыгейске</a:t>
            </a:r>
            <a:r>
              <a:rPr lang="ru-RU" altLang="ru-RU" sz="1100" b="1" dirty="0">
                <a:solidFill>
                  <a:srgbClr val="000066"/>
                </a:solidFill>
                <a:effectLst/>
                <a:latin typeface="Arial" charset="0"/>
              </a:rPr>
              <a:t>, </a:t>
            </a:r>
            <a:r>
              <a:rPr lang="ru-RU" altLang="ru-RU" sz="1100" b="1" dirty="0" err="1">
                <a:solidFill>
                  <a:srgbClr val="000066"/>
                </a:solidFill>
                <a:effectLst/>
                <a:latin typeface="Arial" charset="0"/>
              </a:rPr>
              <a:t>Теучежском</a:t>
            </a:r>
            <a:r>
              <a:rPr lang="ru-RU" altLang="ru-RU" sz="1100" b="1" dirty="0">
                <a:solidFill>
                  <a:srgbClr val="000066"/>
                </a:solidFill>
                <a:effectLst/>
                <a:latin typeface="Arial" charset="0"/>
              </a:rPr>
              <a:t> </a:t>
            </a:r>
            <a:br>
              <a:rPr lang="ru-RU" altLang="ru-RU" sz="1100" b="1" dirty="0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100" b="1" dirty="0">
                <a:solidFill>
                  <a:srgbClr val="000066"/>
                </a:solidFill>
                <a:effectLst/>
                <a:latin typeface="Arial" charset="0"/>
              </a:rPr>
              <a:t>и </a:t>
            </a:r>
            <a:r>
              <a:rPr lang="ru-RU" altLang="ru-RU" sz="1100" b="1" dirty="0" err="1">
                <a:solidFill>
                  <a:srgbClr val="000066"/>
                </a:solidFill>
                <a:effectLst/>
                <a:latin typeface="Arial" charset="0"/>
              </a:rPr>
              <a:t>Тахтамукайском</a:t>
            </a:r>
            <a:r>
              <a:rPr lang="ru-RU" altLang="ru-RU" sz="1100" b="1" dirty="0">
                <a:solidFill>
                  <a:srgbClr val="000066"/>
                </a:solidFill>
                <a:effectLst/>
                <a:latin typeface="Arial" charset="0"/>
              </a:rPr>
              <a:t> районах</a:t>
            </a:r>
          </a:p>
        </p:txBody>
      </p:sp>
      <p:cxnSp>
        <p:nvCxnSpPr>
          <p:cNvPr id="29706" name="AutoShape 10"/>
          <p:cNvCxnSpPr>
            <a:cxnSpLocks noChangeShapeType="1"/>
            <a:stCxn id="29702" idx="3"/>
            <a:endCxn id="29705" idx="1"/>
          </p:cNvCxnSpPr>
          <p:nvPr/>
        </p:nvCxnSpPr>
        <p:spPr bwMode="auto">
          <a:xfrm>
            <a:off x="3984625" y="3317182"/>
            <a:ext cx="1163639" cy="2962916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7A0000"/>
            </a:prstShdw>
          </a:effectLst>
        </p:spPr>
      </p:cxn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11188" y="218213"/>
            <a:ext cx="7777162" cy="1017844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Структура Федерального бюджетного учреждения здравоохранения «Центр гигиены и эпидемиологии </a:t>
            </a:r>
            <a:b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Республике Адыгея»</a:t>
            </a:r>
          </a:p>
        </p:txBody>
      </p:sp>
      <p:pic>
        <p:nvPicPr>
          <p:cNvPr id="29713" name="Picture 17" descr="http://01.rospotrebnadzor.ru/image/image_gallery?uuid=81b0c6a6-c9bf-4a35-9670-d4359d489d57&amp;groupId=10156&amp;t=137526634549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42910" y="4443821"/>
            <a:ext cx="2629505" cy="25113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949326" y="6604018"/>
            <a:ext cx="2447925" cy="108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anchor="ctr"/>
          <a:lstStyle/>
          <a:p>
            <a:pPr algn="ctr"/>
            <a:r>
              <a:rPr lang="ru-RU" altLang="ru-RU" sz="1400" b="1" dirty="0">
                <a:solidFill>
                  <a:srgbClr val="000066"/>
                </a:solidFill>
                <a:effectLst/>
                <a:latin typeface="Arial" charset="0"/>
              </a:rPr>
              <a:t>Главный врач </a:t>
            </a:r>
            <a:br>
              <a:rPr lang="ru-RU" altLang="ru-RU" sz="1400" b="1" dirty="0">
                <a:solidFill>
                  <a:srgbClr val="000066"/>
                </a:solidFill>
                <a:effectLst/>
                <a:latin typeface="Arial" charset="0"/>
              </a:rPr>
            </a:br>
            <a:r>
              <a:rPr lang="ru-RU" altLang="ru-RU" sz="1400" b="1" dirty="0">
                <a:solidFill>
                  <a:srgbClr val="000066"/>
                </a:solidFill>
                <a:effectLst/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000066"/>
                </a:solidFill>
                <a:effectLst/>
                <a:latin typeface="Arial" charset="0"/>
              </a:rPr>
              <a:t>А.Х.Агиров</a:t>
            </a:r>
            <a:endParaRPr lang="ru-RU" altLang="ru-RU" sz="1400" b="1" dirty="0"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chemeClr val="accent1">
              <a:lumMod val="50000"/>
              <a:alpha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 smtClean="0"/>
              <a:t>                    ФБУЗ </a:t>
            </a:r>
            <a:r>
              <a:rPr lang="ru-RU" sz="1100" b="1" i="1" dirty="0"/>
              <a:t>«Центр гигиены и эпидемиологии в Республике </a:t>
            </a:r>
            <a:r>
              <a:rPr lang="ru-RU" sz="1100" b="1" i="1" dirty="0" smtClean="0"/>
              <a:t> Адыгея»</a:t>
            </a: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  <p:bldP spid="29702" grpId="0" animBg="1" autoUpdateAnimBg="0"/>
      <p:bldP spid="29703" grpId="0" animBg="1" autoUpdateAnimBg="0"/>
      <p:bldP spid="29704" grpId="0" animBg="1" autoUpdateAnimBg="0"/>
      <p:bldP spid="29705" grpId="0" animBg="1" autoUpdateAnimBg="0"/>
      <p:bldP spid="29707" grpId="0" animBg="1" autoUpdateAnimBg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752311045"/>
              </p:ext>
            </p:extLst>
          </p:nvPr>
        </p:nvGraphicFramePr>
        <p:xfrm>
          <a:off x="437378" y="384248"/>
          <a:ext cx="8239125" cy="7034110"/>
        </p:xfrm>
        <a:graphic>
          <a:graphicData uri="http://schemas.openxmlformats.org/presentationml/2006/ole">
            <p:oleObj spid="_x0000_s13393" name="Лист" r:id="rId3" imgW="8286910" imgH="6124539" progId="Excel.Sheet.8">
              <p:embed/>
            </p:oleObj>
          </a:graphicData>
        </a:graphic>
      </p:graphicFrame>
      <p:sp>
        <p:nvSpPr>
          <p:cNvPr id="4" name="Полилиния 3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62786776"/>
              </p:ext>
            </p:extLst>
          </p:nvPr>
        </p:nvGraphicFramePr>
        <p:xfrm>
          <a:off x="431800" y="550113"/>
          <a:ext cx="8351838" cy="6256617"/>
        </p:xfrm>
        <a:graphic>
          <a:graphicData uri="http://schemas.openxmlformats.org/presentationml/2006/ole">
            <p:oleObj spid="_x0000_s15441" name="Лист" r:id="rId3" imgW="8239205" imgH="5343418" progId="Excel.Sheet.8">
              <p:embed/>
            </p:oleObj>
          </a:graphicData>
        </a:graphic>
      </p:graphicFrame>
      <p:sp>
        <p:nvSpPr>
          <p:cNvPr id="4" name="Полилиния 3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626686933"/>
              </p:ext>
            </p:extLst>
          </p:nvPr>
        </p:nvGraphicFramePr>
        <p:xfrm>
          <a:off x="306388" y="379579"/>
          <a:ext cx="8351837" cy="7037777"/>
        </p:xfrm>
        <a:graphic>
          <a:graphicData uri="http://schemas.openxmlformats.org/presentationml/2006/ole">
            <p:oleObj spid="_x0000_s16465" name="Лист" r:id="rId3" imgW="8239205" imgH="6010346" progId="Excel.Sheet.8">
              <p:embed/>
            </p:oleObj>
          </a:graphicData>
        </a:graphic>
      </p:graphicFrame>
      <p:sp>
        <p:nvSpPr>
          <p:cNvPr id="4" name="Полилиния 3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00364" y="1031854"/>
            <a:ext cx="2924175" cy="338554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Вирусный гепатит В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230189" y="144864"/>
            <a:ext cx="8569325" cy="0"/>
          </a:xfrm>
          <a:prstGeom prst="line">
            <a:avLst/>
          </a:prstGeom>
          <a:noFill/>
          <a:ln w="76200" cap="sq" cmpd="dbl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23851" y="942527"/>
            <a:ext cx="8569325" cy="0"/>
          </a:xfrm>
          <a:prstGeom prst="line">
            <a:avLst/>
          </a:prstGeom>
          <a:noFill/>
          <a:ln w="76200" cmpd="dbl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851" y="141197"/>
            <a:ext cx="8569325" cy="586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Итоги дополнительной иммунизации населения Республики Адыгея в рамках реализации Национального проекта за январь-декабрь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2015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года</a:t>
            </a:r>
          </a:p>
        </p:txBody>
      </p:sp>
      <p:graphicFrame>
        <p:nvGraphicFramePr>
          <p:cNvPr id="5324" name="Group 20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841016844"/>
              </p:ext>
            </p:extLst>
          </p:nvPr>
        </p:nvGraphicFramePr>
        <p:xfrm>
          <a:off x="571472" y="1460482"/>
          <a:ext cx="8208963" cy="2507392"/>
        </p:xfrm>
        <a:graphic>
          <a:graphicData uri="http://schemas.openxmlformats.org/drawingml/2006/table">
            <a:tbl>
              <a:tblPr/>
              <a:tblGrid>
                <a:gridCol w="2073275"/>
                <a:gridCol w="1119188"/>
                <a:gridCol w="839787"/>
                <a:gridCol w="839788"/>
                <a:gridCol w="784225"/>
                <a:gridCol w="839787"/>
                <a:gridCol w="792163"/>
                <a:gridCol w="920750"/>
              </a:tblGrid>
              <a:tr h="2817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Контингенты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2820" marB="528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Подлежало дополни-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тельной иммунизации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2015 году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вакцинация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вакцинация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вакцинация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привито, чел.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годового плана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привито, чел.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годового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плана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привито, чел.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годового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плана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Всего, в том числе:</a:t>
                      </a:r>
                    </a:p>
                  </a:txBody>
                  <a:tcPr marT="52820" marB="528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3236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3236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3236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3232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99,9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лица в возрасте от 18 до 55 лет</a:t>
                      </a:r>
                    </a:p>
                  </a:txBody>
                  <a:tcPr marT="52820" marB="528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дети и подростки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1-17 лет</a:t>
                      </a:r>
                    </a:p>
                  </a:txBody>
                  <a:tcPr marT="52820" marB="528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157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97,5</a:t>
                      </a:r>
                    </a:p>
                  </a:txBody>
                  <a:tcPr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3030539" y="4103688"/>
            <a:ext cx="2922587" cy="338554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Корь</a:t>
            </a:r>
            <a:endParaRPr lang="ru-RU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5326" name="Group 20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45765558"/>
              </p:ext>
            </p:extLst>
          </p:nvPr>
        </p:nvGraphicFramePr>
        <p:xfrm>
          <a:off x="584200" y="4532316"/>
          <a:ext cx="8215313" cy="1165027"/>
        </p:xfrm>
        <a:graphic>
          <a:graphicData uri="http://schemas.openxmlformats.org/drawingml/2006/table">
            <a:tbl>
              <a:tblPr/>
              <a:tblGrid>
                <a:gridCol w="2054655"/>
                <a:gridCol w="2558814"/>
                <a:gridCol w="1973659"/>
                <a:gridCol w="1628185"/>
              </a:tblGrid>
              <a:tr h="57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Контингенты населения</a:t>
                      </a:r>
                    </a:p>
                  </a:txBody>
                  <a:tcPr marL="91435" marR="91435"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Подлежит дополнительной иммунизации, чел.</a:t>
                      </a:r>
                    </a:p>
                  </a:txBody>
                  <a:tcPr marL="91435" marR="91435"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Привито,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чел.</a:t>
                      </a:r>
                    </a:p>
                  </a:txBody>
                  <a:tcPr marL="91435" marR="91435"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годового плана</a:t>
                      </a:r>
                    </a:p>
                  </a:txBody>
                  <a:tcPr marL="91435" marR="91435"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Взрослые до 35 лет</a:t>
                      </a:r>
                    </a:p>
                  </a:txBody>
                  <a:tcPr marL="91435" marR="91435" marT="52811" marB="52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1739</a:t>
                      </a:r>
                    </a:p>
                  </a:txBody>
                  <a:tcPr marL="91435" marR="91435"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1739</a:t>
                      </a:r>
                    </a:p>
                  </a:txBody>
                  <a:tcPr marL="91435" marR="91435"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35" marR="91435" marT="52811" marB="52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070225" y="5886208"/>
            <a:ext cx="2889250" cy="338554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Полиомиелит </a:t>
            </a:r>
            <a:endParaRPr lang="ru-RU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5328" name="Group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8209738"/>
              </p:ext>
            </p:extLst>
          </p:nvPr>
        </p:nvGraphicFramePr>
        <p:xfrm>
          <a:off x="617538" y="6318266"/>
          <a:ext cx="8131175" cy="1026456"/>
        </p:xfrm>
        <a:graphic>
          <a:graphicData uri="http://schemas.openxmlformats.org/drawingml/2006/table">
            <a:tbl>
              <a:tblPr/>
              <a:tblGrid>
                <a:gridCol w="1955515"/>
                <a:gridCol w="2565477"/>
                <a:gridCol w="2127430"/>
                <a:gridCol w="1482753"/>
              </a:tblGrid>
              <a:tr h="531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Контингенты населения</a:t>
                      </a:r>
                    </a:p>
                  </a:txBody>
                  <a:tcPr marL="91437" marR="91437" marT="52820" marB="528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Подлежит дополнительной иммунизации, чел.</a:t>
                      </a:r>
                    </a:p>
                  </a:txBody>
                  <a:tcPr marL="91437" marR="91437"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Иммунизировано против полиомиелита ИПВ</a:t>
                      </a:r>
                    </a:p>
                  </a:txBody>
                  <a:tcPr marL="91437" marR="91437"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годового плана</a:t>
                      </a:r>
                    </a:p>
                  </a:txBody>
                  <a:tcPr marL="91437" marR="91437"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Дети до 1 года</a:t>
                      </a:r>
                    </a:p>
                  </a:txBody>
                  <a:tcPr marL="91437" marR="91437" marT="52820" marB="528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4466</a:t>
                      </a:r>
                    </a:p>
                  </a:txBody>
                  <a:tcPr marL="91437" marR="91437"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4466</a:t>
                      </a:r>
                    </a:p>
                  </a:txBody>
                  <a:tcPr marL="91437" marR="91437"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37" marR="91437" marT="52820" marB="52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олилиния 11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/>
      <p:bldP spid="5166" grpId="0" animBg="1"/>
      <p:bldP spid="51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39713" y="77016"/>
            <a:ext cx="8577262" cy="7743756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CC0000"/>
                </a:solidFill>
                <a:effectLst/>
                <a:latin typeface="Verdana" panose="020B0604030504040204" pitchFamily="34" charset="0"/>
              </a:rPr>
              <a:t>Выполнение плана профилактических прививок по Национальному календарю прививок по  Республике Адыгея в 2015 году</a:t>
            </a:r>
          </a:p>
        </p:txBody>
      </p:sp>
      <p:graphicFrame>
        <p:nvGraphicFramePr>
          <p:cNvPr id="306416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6767820"/>
              </p:ext>
            </p:extLst>
          </p:nvPr>
        </p:nvGraphicFramePr>
        <p:xfrm>
          <a:off x="500034" y="603231"/>
          <a:ext cx="8335962" cy="6858043"/>
        </p:xfrm>
        <a:graphic>
          <a:graphicData uri="http://schemas.openxmlformats.org/drawingml/2006/table">
            <a:tbl>
              <a:tblPr/>
              <a:tblGrid>
                <a:gridCol w="3675062"/>
                <a:gridCol w="1917700"/>
                <a:gridCol w="1270000"/>
                <a:gridCol w="1473200"/>
              </a:tblGrid>
              <a:tr h="512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T="52809" marB="52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Число лиц, подлежащих иммунизации в 2015 г.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Привито в 2015 г.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% выполнения к годовому плану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Вакцинация против коклюша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5369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5321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99,1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Ревакцинация против коклюша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5428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5386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99,2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Вакцинация против дифтерии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6480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6438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99,4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Ревакцинация против дифтерии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35985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35766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99,4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Вакцинация против столбняка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6480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6438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99,4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Ревакцинация против столбняка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35985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35766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99,4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Вакцинация против полиомиелита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5471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5444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Ревакцинация против полиомиелита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15642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15581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99,6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Вакцинация против кори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6174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6141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Ревакцинация против кори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6742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6742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Вакцинация против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эпид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паротита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5478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5427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99,1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Ревакцинация против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эпид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паротита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5691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5650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99,3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Вакцинация против краснухи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5577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5548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Ревакцинация против краснухи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5926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5895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Прививки против туберкулеза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5490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5490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т.ч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новорожденным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4854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4854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Вакцинация против вирусного гепатита В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8260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8199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99,3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 т.ч. детей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5185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5120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98,8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Вакцинация против туляремии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Ревакцинация против туляремии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19790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6780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34,3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Вакцинация против сибирской язвы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Ревакцинация против сибирской язвы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27,0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Прививки против лептоспироза</a:t>
                      </a:r>
                    </a:p>
                  </a:txBody>
                  <a:tcPr marT="52809" marB="52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589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99,3</a:t>
                      </a:r>
                    </a:p>
                  </a:txBody>
                  <a:tcPr marT="52809" marB="52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0420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233"/>
            <a:ext cx="8229600" cy="1065385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</a:rPr>
              <a:t>Реализация мероприятий плана деятельности </a:t>
            </a:r>
            <a:r>
              <a:rPr lang="ru-RU" altLang="ru-RU" sz="1800" b="1" dirty="0" err="1" smtClean="0">
                <a:solidFill>
                  <a:srgbClr val="CC0000"/>
                </a:solidFill>
                <a:latin typeface="Times New Roman" pitchFamily="18" charset="0"/>
              </a:rPr>
              <a:t>Роспотребнадзора</a:t>
            </a:r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</a:rPr>
              <a:t> по </a:t>
            </a:r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исполнению указов Президента Российской Федерации </a:t>
            </a:r>
            <a:b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№ 596-606 от 7 мая 2012 года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07252"/>
            <a:ext cx="8229600" cy="598866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 поддержание низких уровней заболеваемости дифтерией. В Республике Адыгея в 2015 году не за регистрированы случаи дифтерии, планируемый показатель по РФ – </a:t>
            </a:r>
            <a:r>
              <a:rPr lang="ru-RU" altLang="ru-RU" sz="1500" dirty="0" smtClean="0">
                <a:latin typeface="Calibri" pitchFamily="34" charset="0"/>
                <a:cs typeface="Times New Roman" pitchFamily="18" charset="0"/>
              </a:rPr>
              <a:t>0,2 на 100 тыс. </a:t>
            </a: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населения;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ликвидация кори: ликвидация местных случаев кори; получение сертификата республики, свободной от кори. В 2015 году в республике зарегистрировано </a:t>
            </a:r>
            <a:r>
              <a:rPr lang="ru-RU" altLang="ru-RU" sz="15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случая кори, показатель заболеваемости 0,4 на 100 тысяч населения, планируемый показатель по РФ - 0,2 на 100 тыс.населения;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ликвидация краснухи: снижение заболеваемости краснухой; предупреждение и ликвидация врожденной краснухи; получение сертификата республики, свободной от краснухи. В Республике Адыгея в 2015 году не за регистрированы случаи краснухи, планируемый показатель по РФ – </a:t>
            </a:r>
            <a:r>
              <a:rPr lang="ru-RU" altLang="ru-RU" sz="1500" dirty="0" smtClean="0">
                <a:latin typeface="Calibri" pitchFamily="34" charset="0"/>
                <a:cs typeface="Times New Roman" pitchFamily="18" charset="0"/>
              </a:rPr>
              <a:t>0,2 на 100 тыс. населения;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предупреждение завоза дикого вируса полиомиелита, поддержание статуса республики, свободной от полиомиелита. Случаи полиомиелита в республике не зарегистрированы, планируемый показатель по РФ - отсутствие случаев полиомиелита;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ликвидация острого гепатита В: снижение заболеваемости острым вирусным гепатитом В до низких уровней; ликвидация острых форм гепатита В; снижение заболеваемости </a:t>
            </a:r>
            <a:r>
              <a:rPr lang="ru-RU" altLang="ru-RU" sz="15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гепатокарциномой</a:t>
            </a: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В республике зарегистрировано 1 случай вирусного гепатита В, показатель заболеваемости 0,2 на 100 тыс.нас., планируемый показатель по РФ – </a:t>
            </a:r>
            <a:r>
              <a:rPr lang="ru-RU" altLang="ru-RU" sz="1500" dirty="0" smtClean="0">
                <a:latin typeface="Calibri" pitchFamily="34" charset="0"/>
                <a:cs typeface="Times New Roman" pitchFamily="18" charset="0"/>
              </a:rPr>
              <a:t>1,2 на 100 тысяч населения</a:t>
            </a: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Случаи зарегистрированы у взрослых не привитых против вирусного гепатита В. </a:t>
            </a:r>
            <a:endParaRPr lang="ru-RU" altLang="ru-RU" sz="15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500" dirty="0" smtClean="0">
                <a:latin typeface="Calibri" pitchFamily="34" charset="0"/>
                <a:cs typeface="Times New Roman" pitchFamily="18" charset="0"/>
              </a:rPr>
              <a:t>-  удельный вес привитых против гриппа от общей численности населения составил 25%, (планируемый показатель по РФ – 28%). Охват прививками в группах риска 100%, (планируемый показатель по РФ – не менее 96%)</a:t>
            </a:r>
            <a:r>
              <a:rPr lang="ru-RU" altLang="ru-RU" sz="1500" dirty="0" smtClean="0">
                <a:latin typeface="Calibri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ru-RU" altLang="ru-RU" sz="15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охват детей декретированных возрастов профилактическими прививками в рамках национального календаря профилактических прививок – более 99%, что выше запланированного среднероссийского показателя  (планируемый показатель по РФ – 96 %)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Group 2"/>
          <p:cNvGraphicFramePr>
            <a:graphicFrameLocks noGrp="1"/>
          </p:cNvGraphicFramePr>
          <p:nvPr/>
        </p:nvGraphicFramePr>
        <p:xfrm>
          <a:off x="571472" y="300729"/>
          <a:ext cx="8032778" cy="1280160"/>
        </p:xfrm>
        <a:graphic>
          <a:graphicData uri="http://schemas.openxmlformats.org/drawingml/2006/table">
            <a:tbl>
              <a:tblPr/>
              <a:tblGrid>
                <a:gridCol w="8032778"/>
              </a:tblGrid>
              <a:tr h="1164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С 2010 года на базе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ФБУЗ</a:t>
                      </a: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 «Центр гигиены и эпидемиологии </a:t>
                      </a:r>
                      <a:endParaRPr kumimoji="0" lang="en-US" alt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в Республике Адыгея» функционирует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Консультационный центр потребителей 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71472" y="1767696"/>
            <a:ext cx="8047067" cy="1477328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В </a:t>
            </a:r>
            <a:r>
              <a:rPr lang="ru-RU" altLang="ru-RU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2015 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году </a:t>
            </a:r>
            <a:r>
              <a:rPr lang="ru-RU" altLang="ru-RU" b="1" dirty="0">
                <a:solidFill>
                  <a:srgbClr val="CC0000"/>
                </a:solidFill>
                <a:effectLst/>
                <a:latin typeface="Calibri" pitchFamily="34" charset="0"/>
              </a:rPr>
              <a:t>проконсультировано</a:t>
            </a:r>
            <a:r>
              <a:rPr lang="ru-RU" altLang="ru-RU" b="1" dirty="0">
                <a:effectLst/>
                <a:latin typeface="Calibri" pitchFamily="34" charset="0"/>
              </a:rPr>
              <a:t> </a:t>
            </a:r>
            <a:r>
              <a:rPr lang="ru-RU" altLang="ru-RU" b="1" dirty="0" smtClean="0">
                <a:solidFill>
                  <a:srgbClr val="CC0000"/>
                </a:solidFill>
                <a:effectLst/>
                <a:latin typeface="Calibri" pitchFamily="34" charset="0"/>
              </a:rPr>
              <a:t>2861 </a:t>
            </a:r>
            <a:r>
              <a:rPr lang="ru-RU" altLang="ru-RU" b="1" dirty="0">
                <a:solidFill>
                  <a:srgbClr val="CC0000"/>
                </a:solidFill>
                <a:effectLst/>
                <a:latin typeface="Calibri" pitchFamily="34" charset="0"/>
              </a:rPr>
              <a:t>человек,</a:t>
            </a:r>
          </a:p>
          <a:p>
            <a:pPr algn="ctr"/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составлено</a:t>
            </a:r>
            <a:r>
              <a:rPr lang="ru-RU" altLang="ru-RU" b="1" dirty="0">
                <a:effectLst/>
                <a:latin typeface="Calibri" pitchFamily="34" charset="0"/>
              </a:rPr>
              <a:t> </a:t>
            </a:r>
            <a:r>
              <a:rPr lang="ru-RU" altLang="ru-RU" b="1" dirty="0" smtClean="0">
                <a:solidFill>
                  <a:srgbClr val="CC0000"/>
                </a:solidFill>
                <a:effectLst/>
                <a:latin typeface="Calibri" pitchFamily="34" charset="0"/>
              </a:rPr>
              <a:t>58 претензий;</a:t>
            </a:r>
            <a:endParaRPr lang="ru-RU" altLang="ru-RU" b="1" dirty="0" smtClean="0">
              <a:effectLst/>
              <a:latin typeface="Calibri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для консультации воспользовались</a:t>
            </a:r>
            <a:r>
              <a:rPr lang="ru-RU" altLang="ru-RU" b="1" dirty="0" smtClean="0">
                <a:effectLst/>
                <a:latin typeface="Calibri" pitchFamily="34" charset="0"/>
              </a:rPr>
              <a:t> </a:t>
            </a:r>
            <a:r>
              <a:rPr lang="ru-RU" altLang="ru-RU" b="1" dirty="0" err="1" smtClean="0">
                <a:solidFill>
                  <a:srgbClr val="CC0000"/>
                </a:solidFill>
                <a:effectLst/>
                <a:latin typeface="Calibri" pitchFamily="34" charset="0"/>
              </a:rPr>
              <a:t>инфотекой</a:t>
            </a:r>
            <a:endParaRPr lang="ru-RU" altLang="ru-RU" b="1" dirty="0" smtClean="0">
              <a:solidFill>
                <a:srgbClr val="CC0000"/>
              </a:solidFill>
              <a:effectLst/>
              <a:latin typeface="Calibri" pitchFamily="34" charset="0"/>
            </a:endParaRPr>
          </a:p>
          <a:p>
            <a:pPr algn="ctr"/>
            <a:r>
              <a:rPr lang="ru-RU" altLang="ru-RU" b="1" dirty="0" smtClean="0">
                <a:effectLst/>
                <a:latin typeface="Calibri" pitchFamily="34" charset="0"/>
              </a:rPr>
              <a:t> </a:t>
            </a:r>
            <a:r>
              <a:rPr lang="ru-RU" altLang="ru-RU" b="1" dirty="0" smtClean="0">
                <a:solidFill>
                  <a:srgbClr val="CC0000"/>
                </a:solidFill>
                <a:effectLst/>
                <a:latin typeface="Calibri" pitchFamily="34" charset="0"/>
              </a:rPr>
              <a:t>103 потребителя и 32 предпринимателя.</a:t>
            </a:r>
            <a:br>
              <a:rPr lang="ru-RU" altLang="ru-RU" b="1" dirty="0" smtClean="0">
                <a:solidFill>
                  <a:srgbClr val="CC0000"/>
                </a:solidFill>
                <a:effectLst/>
                <a:latin typeface="Calibri" pitchFamily="34" charset="0"/>
              </a:rPr>
            </a:br>
            <a:r>
              <a:rPr lang="ru-RU" altLang="ru-RU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По</a:t>
            </a:r>
            <a:r>
              <a:rPr lang="ru-RU" altLang="ru-RU" b="1" dirty="0" smtClean="0">
                <a:effectLst/>
                <a:latin typeface="Calibri" pitchFamily="34" charset="0"/>
              </a:rPr>
              <a:t> </a:t>
            </a:r>
            <a:r>
              <a:rPr lang="ru-RU" altLang="ru-RU" b="1" dirty="0">
                <a:solidFill>
                  <a:srgbClr val="CC0000"/>
                </a:solidFill>
                <a:effectLst/>
                <a:latin typeface="Calibri" pitchFamily="34" charset="0"/>
              </a:rPr>
              <a:t>телефону «горячей линии»</a:t>
            </a:r>
            <a:r>
              <a:rPr lang="ru-RU" altLang="ru-RU" b="1" dirty="0">
                <a:effectLst/>
                <a:latin typeface="Calibri" pitchFamily="34" charset="0"/>
              </a:rPr>
              <a:t> 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проконсультирован </a:t>
            </a:r>
            <a:r>
              <a:rPr lang="ru-RU" altLang="ru-RU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1138</a:t>
            </a:r>
            <a:r>
              <a:rPr lang="ru-RU" altLang="ru-RU" b="1" dirty="0" smtClean="0">
                <a:solidFill>
                  <a:srgbClr val="CC0000"/>
                </a:solidFill>
                <a:effectLst/>
                <a:latin typeface="Calibri" pitchFamily="34" charset="0"/>
              </a:rPr>
              <a:t> граждан.</a:t>
            </a:r>
            <a:endParaRPr lang="ru-RU" altLang="ru-RU" dirty="0">
              <a:solidFill>
                <a:srgbClr val="CC0000"/>
              </a:solidFill>
              <a:effectLst/>
              <a:latin typeface="Calibri" pitchFamily="34" charset="0"/>
            </a:endParaRPr>
          </a:p>
        </p:txBody>
      </p:sp>
      <p:pic>
        <p:nvPicPr>
          <p:cNvPr id="133129" name="Picture 9" descr="цент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03688"/>
            <a:ext cx="3063904" cy="272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643306" y="4246564"/>
            <a:ext cx="4919662" cy="2308324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В результате деятельности </a:t>
            </a:r>
            <a:b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Консультационного центра </a:t>
            </a:r>
          </a:p>
          <a:p>
            <a:pPr algn="ctr"/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в досудебной порядке </a:t>
            </a:r>
            <a:r>
              <a:rPr lang="ru-RU" altLang="ru-RU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урегулировано </a:t>
            </a:r>
            <a:endParaRPr lang="ru-RU" altLang="ru-RU" b="1" dirty="0">
              <a:solidFill>
                <a:srgbClr val="0000FF"/>
              </a:solidFill>
              <a:effectLst/>
              <a:latin typeface="Calibri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462 спора 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в пользу потребителей, </a:t>
            </a:r>
          </a:p>
          <a:p>
            <a:pPr algn="ctr"/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возвращено потребителям </a:t>
            </a:r>
          </a:p>
          <a:p>
            <a:pPr algn="ctr"/>
            <a:r>
              <a:rPr lang="ru-RU" altLang="ru-RU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1 193 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тыс. руб., </a:t>
            </a:r>
          </a:p>
          <a:p>
            <a:pPr algn="ctr"/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в </a:t>
            </a:r>
            <a:r>
              <a:rPr lang="ru-RU" altLang="ru-RU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232 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случаях произведен обмен товаров, </a:t>
            </a:r>
          </a:p>
          <a:p>
            <a:pPr algn="ctr"/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в </a:t>
            </a:r>
            <a:r>
              <a:rPr lang="ru-RU" altLang="ru-RU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320 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случаях произведен ремонт товара. </a:t>
            </a:r>
            <a:endParaRPr lang="ru-RU" altLang="ru-RU" dirty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chemeClr val="accent1">
              <a:lumMod val="50000"/>
              <a:alpha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 smtClean="0"/>
              <a:t>                    ФБУЗ </a:t>
            </a:r>
            <a:r>
              <a:rPr lang="ru-RU" sz="1100" b="1" i="1" dirty="0"/>
              <a:t>«Центр гигиены и эпидемиологии в Республике </a:t>
            </a:r>
            <a:r>
              <a:rPr lang="ru-RU" sz="1100" b="1" i="1" dirty="0" smtClean="0"/>
              <a:t> Адыгея»</a:t>
            </a: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28596" y="513140"/>
            <a:ext cx="860790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700" b="1" u="sng" dirty="0">
                <a:solidFill>
                  <a:srgbClr val="C00000"/>
                </a:solidFill>
                <a:effectLst/>
                <a:latin typeface="Calibri" pitchFamily="34" charset="0"/>
              </a:rPr>
              <a:t>В целях информирования населения о санитарно-эпидемиологической обстановке </a:t>
            </a:r>
          </a:p>
          <a:p>
            <a:pPr algn="ctr"/>
            <a:r>
              <a:rPr lang="ru-RU" altLang="ru-RU" sz="1700" b="1" u="sng" dirty="0">
                <a:solidFill>
                  <a:srgbClr val="C00000"/>
                </a:solidFill>
                <a:effectLst/>
                <a:latin typeface="Calibri" pitchFamily="34" charset="0"/>
              </a:rPr>
              <a:t>и защиты прав потребителей в </a:t>
            </a:r>
            <a:r>
              <a:rPr lang="ru-RU" altLang="ru-RU" sz="1700" b="1" u="sng" dirty="0" smtClean="0">
                <a:solidFill>
                  <a:srgbClr val="C00000"/>
                </a:solidFill>
                <a:effectLst/>
                <a:latin typeface="Calibri" pitchFamily="34" charset="0"/>
              </a:rPr>
              <a:t>2015 </a:t>
            </a:r>
            <a:r>
              <a:rPr lang="ru-RU" altLang="ru-RU" sz="1700" b="1" u="sng" dirty="0">
                <a:solidFill>
                  <a:srgbClr val="C00000"/>
                </a:solidFill>
                <a:effectLst/>
                <a:latin typeface="Calibri" pitchFamily="34" charset="0"/>
              </a:rPr>
              <a:t>году </a:t>
            </a:r>
            <a:r>
              <a:rPr lang="ru-RU" altLang="ru-RU" sz="1700" b="1" u="sng" dirty="0" smtClean="0">
                <a:solidFill>
                  <a:srgbClr val="C00000"/>
                </a:solidFill>
                <a:effectLst/>
                <a:latin typeface="Calibri" pitchFamily="34" charset="0"/>
              </a:rPr>
              <a:t>:</a:t>
            </a:r>
          </a:p>
          <a:p>
            <a:pPr algn="ctr"/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Опубликовано  - в </a:t>
            </a:r>
            <a:r>
              <a:rPr lang="ru-RU" altLang="ru-RU" sz="1700" dirty="0">
                <a:solidFill>
                  <a:srgbClr val="000000"/>
                </a:solidFill>
                <a:effectLst/>
                <a:latin typeface="Calibri" pitchFamily="34" charset="0"/>
              </a:rPr>
              <a:t>республиканских и муниципальных  СМИ </a:t>
            </a:r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- </a:t>
            </a:r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146 </a:t>
            </a:r>
            <a:r>
              <a:rPr lang="ru-RU" altLang="ru-RU" sz="1700" b="1" dirty="0">
                <a:solidFill>
                  <a:srgbClr val="0033CC"/>
                </a:solidFill>
                <a:effectLst/>
                <a:latin typeface="Calibri" pitchFamily="34" charset="0"/>
              </a:rPr>
              <a:t>статей</a:t>
            </a:r>
            <a:r>
              <a:rPr lang="ru-RU" altLang="ru-RU" sz="1700" dirty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endParaRPr lang="ru-RU" altLang="ru-RU" sz="17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на сайте Центра гигиены и эпидемиологии в РА - </a:t>
            </a:r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108 сообщений</a:t>
            </a:r>
            <a:r>
              <a:rPr lang="ru-RU" altLang="ru-RU" sz="1700" dirty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</a:p>
          <a:p>
            <a:pPr algn="ctr"/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В </a:t>
            </a:r>
            <a:r>
              <a:rPr lang="ru-RU" altLang="ru-RU" sz="1700" dirty="0">
                <a:solidFill>
                  <a:srgbClr val="000000"/>
                </a:solidFill>
                <a:effectLst/>
                <a:latin typeface="Calibri" pitchFamily="34" charset="0"/>
              </a:rPr>
              <a:t>организованных коллективах и на сходах граждан </a:t>
            </a:r>
          </a:p>
          <a:p>
            <a:pPr algn="ctr"/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прочитаны </a:t>
            </a:r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393 лекции </a:t>
            </a:r>
            <a:r>
              <a:rPr lang="ru-RU" altLang="ru-RU" sz="1700" b="1" dirty="0">
                <a:solidFill>
                  <a:srgbClr val="0033CC"/>
                </a:solidFill>
                <a:effectLst/>
                <a:latin typeface="Calibri" pitchFamily="34" charset="0"/>
              </a:rPr>
              <a:t>и проведено </a:t>
            </a:r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1266 бесед </a:t>
            </a:r>
            <a:r>
              <a:rPr lang="ru-RU" altLang="ru-RU" sz="1700" dirty="0">
                <a:solidFill>
                  <a:srgbClr val="000000"/>
                </a:solidFill>
                <a:effectLst/>
                <a:latin typeface="Calibri" pitchFamily="34" charset="0"/>
              </a:rPr>
              <a:t>по актуальным вопросам профилактики инфекционных заболеваний, вопросам защиты прав потребителей и др. </a:t>
            </a:r>
          </a:p>
          <a:p>
            <a:pPr algn="ctr"/>
            <a:r>
              <a:rPr lang="ru-RU" altLang="ru-RU" sz="1700" dirty="0" smtClean="0">
                <a:effectLst/>
                <a:latin typeface="Calibri" pitchFamily="34" charset="0"/>
              </a:rPr>
              <a:t>Организовано и проведено гигиеническое обучение - </a:t>
            </a:r>
            <a:r>
              <a:rPr lang="ru-RU" altLang="ru-RU" sz="17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15416 декретированных граждан.</a:t>
            </a:r>
            <a:endParaRPr lang="ru-RU" altLang="ru-RU" sz="1700" b="1" dirty="0">
              <a:solidFill>
                <a:srgbClr val="0000FF"/>
              </a:solidFill>
              <a:effectLst/>
              <a:latin typeface="Calibri" pitchFamily="34" charset="0"/>
            </a:endParaRPr>
          </a:p>
          <a:p>
            <a:pPr algn="ctr"/>
            <a:r>
              <a:rPr lang="ru-RU" altLang="ru-RU" sz="1700" dirty="0">
                <a:solidFill>
                  <a:srgbClr val="000000"/>
                </a:solidFill>
                <a:effectLst/>
                <a:latin typeface="Calibri" pitchFamily="34" charset="0"/>
              </a:rPr>
              <a:t>В </a:t>
            </a:r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2015 году были проведены: </a:t>
            </a:r>
            <a:r>
              <a:rPr lang="ru-RU" altLang="ru-RU" sz="1700" dirty="0" smtClean="0">
                <a:solidFill>
                  <a:srgbClr val="0033CC"/>
                </a:solidFill>
                <a:effectLst/>
                <a:latin typeface="Calibri" pitchFamily="34" charset="0"/>
              </a:rPr>
              <a:t> </a:t>
            </a:r>
          </a:p>
          <a:p>
            <a:pPr algn="ctr"/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- Всемирный </a:t>
            </a:r>
            <a:r>
              <a:rPr lang="ru-RU" altLang="ru-RU" sz="1700" b="1" dirty="0">
                <a:solidFill>
                  <a:srgbClr val="0033CC"/>
                </a:solidFill>
                <a:effectLst/>
                <a:latin typeface="Calibri" pitchFamily="34" charset="0"/>
              </a:rPr>
              <a:t>день здоровья</a:t>
            </a:r>
            <a:r>
              <a:rPr lang="ru-RU" altLang="ru-RU" sz="1700" b="1" dirty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ru-RU" altLang="ru-RU" sz="1700" dirty="0">
                <a:solidFill>
                  <a:srgbClr val="000000"/>
                </a:solidFill>
                <a:effectLst/>
                <a:latin typeface="Calibri" pitchFamily="34" charset="0"/>
              </a:rPr>
              <a:t>под </a:t>
            </a:r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девизом «Безопасность пищевых продуктов»,  </a:t>
            </a:r>
          </a:p>
          <a:p>
            <a:pPr algn="ctr"/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- Всемирный день </a:t>
            </a:r>
            <a:r>
              <a:rPr lang="ru-RU" altLang="ru-RU" sz="1700" b="1" dirty="0">
                <a:solidFill>
                  <a:srgbClr val="0033CC"/>
                </a:solidFill>
                <a:effectLst/>
                <a:latin typeface="Calibri" pitchFamily="34" charset="0"/>
              </a:rPr>
              <a:t>борьбы с </a:t>
            </a:r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туберкулезом, </a:t>
            </a:r>
          </a:p>
          <a:p>
            <a:pPr algn="ctr"/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- Всемирный день отказа от курения,</a:t>
            </a:r>
          </a:p>
          <a:p>
            <a:pPr marL="285750" indent="-285750" algn="ctr">
              <a:buFontTx/>
              <a:buChar char="-"/>
            </a:pPr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Международный день без табака,</a:t>
            </a:r>
          </a:p>
          <a:p>
            <a:pPr algn="ctr"/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- Всемирный день защиты прав потребителей </a:t>
            </a:r>
            <a:b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</a:br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по девизом «Сфокусируем права потребителей на здоровом питании»,</a:t>
            </a:r>
          </a:p>
          <a:p>
            <a:pPr algn="ctr"/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- Всемирный </a:t>
            </a:r>
            <a:r>
              <a:rPr lang="ru-RU" altLang="ru-RU" sz="1700" b="1" dirty="0">
                <a:solidFill>
                  <a:srgbClr val="0033CC"/>
                </a:solidFill>
                <a:effectLst/>
                <a:latin typeface="Calibri" pitchFamily="34" charset="0"/>
              </a:rPr>
              <a:t>день борьбы со </a:t>
            </a:r>
            <a:r>
              <a:rPr lang="ru-RU" altLang="ru-RU" sz="1700" b="1" dirty="0" err="1" smtClean="0">
                <a:solidFill>
                  <a:srgbClr val="0033CC"/>
                </a:solidFill>
                <a:effectLst/>
                <a:latin typeface="Calibri" pitchFamily="34" charset="0"/>
              </a:rPr>
              <a:t>СПИДом</a:t>
            </a:r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,</a:t>
            </a:r>
          </a:p>
          <a:p>
            <a:pPr algn="ctr"/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- Всемирный день психического здоровья,</a:t>
            </a:r>
          </a:p>
          <a:p>
            <a:pPr algn="ctr"/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- Международный день борьбы с наркоманией,</a:t>
            </a:r>
          </a:p>
          <a:p>
            <a:pPr algn="ctr"/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- Всемирный день борьбы с пневмонией,</a:t>
            </a:r>
          </a:p>
          <a:p>
            <a:pPr algn="ctr"/>
            <a:r>
              <a:rPr lang="ru-RU" altLang="ru-RU" sz="1700" b="1" dirty="0" smtClean="0">
                <a:solidFill>
                  <a:srgbClr val="0033CC"/>
                </a:solidFill>
                <a:effectLst/>
                <a:latin typeface="Calibri" pitchFamily="34" charset="0"/>
              </a:rPr>
              <a:t>- Всемирный день предотвращения самоубийств.</a:t>
            </a:r>
            <a:endParaRPr lang="ru-RU" altLang="ru-RU" sz="17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Проведены </a:t>
            </a:r>
            <a:r>
              <a:rPr lang="ru-RU" altLang="ru-RU" sz="17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«круглые столы»</a:t>
            </a:r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 для потребителей услуг ЖКХ и в рамках всемирного дня ЗПП</a:t>
            </a:r>
          </a:p>
          <a:p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Участие в конференции «Экология города: проблемы и решения»</a:t>
            </a:r>
          </a:p>
          <a:p>
            <a:r>
              <a:rPr lang="ru-RU" altLang="ru-RU" sz="17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Подготовлены и выпущены средства наглядной информации по вопросам потребительского образования – памятки - 36, брошюра – 1,  тематические стенды - 47.</a:t>
            </a:r>
            <a:endParaRPr lang="ru-RU" altLang="ru-RU" sz="170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115715" name="Rectangle 2"/>
          <p:cNvSpPr txBox="1">
            <a:spLocks noChangeArrowheads="1"/>
          </p:cNvSpPr>
          <p:nvPr/>
        </p:nvSpPr>
        <p:spPr bwMode="auto">
          <a:xfrm>
            <a:off x="971550" y="0"/>
            <a:ext cx="6429375" cy="99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altLang="ru-RU" sz="2000" b="1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115716" name="Rectangle 2"/>
          <p:cNvSpPr txBox="1">
            <a:spLocks noChangeArrowheads="1"/>
          </p:cNvSpPr>
          <p:nvPr/>
        </p:nvSpPr>
        <p:spPr bwMode="auto">
          <a:xfrm>
            <a:off x="755577" y="-137075"/>
            <a:ext cx="7345363" cy="8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u="sng" dirty="0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Показатели деятельности Консультационного центра</a:t>
            </a:r>
            <a:endParaRPr lang="ru-RU" altLang="ru-RU" sz="2000" u="sng" dirty="0"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9750" y="619794"/>
            <a:ext cx="8039100" cy="65206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3300"/>
                </a:solidFill>
                <a:effectLst/>
                <a:latin typeface="Calibri" pitchFamily="34" charset="0"/>
              </a:rPr>
              <a:t>В соответствии с требованиями Административного регламента по информированию органов государственной власти, местного самоуправления и населения в </a:t>
            </a:r>
            <a:r>
              <a:rPr lang="ru-RU" altLang="ru-RU" b="1" dirty="0" smtClean="0">
                <a:solidFill>
                  <a:srgbClr val="003300"/>
                </a:solidFill>
                <a:effectLst/>
                <a:latin typeface="Calibri" pitchFamily="34" charset="0"/>
              </a:rPr>
              <a:t>на </a:t>
            </a:r>
            <a:r>
              <a:rPr lang="ru-RU" altLang="ru-RU" b="1" dirty="0">
                <a:solidFill>
                  <a:srgbClr val="003300"/>
                </a:solidFill>
                <a:effectLst/>
                <a:latin typeface="Calibri" pitchFamily="34" charset="0"/>
              </a:rPr>
              <a:t>основании данных социально-гигиенического мониторинга,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3300"/>
                </a:solidFill>
                <a:effectLst/>
                <a:latin typeface="Calibri" pitchFamily="34" charset="0"/>
              </a:rPr>
              <a:t>подготовлены  информационно-аналитические материалы:</a:t>
            </a:r>
            <a:r>
              <a:rPr lang="ru-RU" altLang="ru-RU" dirty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altLang="ru-RU" dirty="0">
              <a:solidFill>
                <a:srgbClr val="006600"/>
              </a:solidFill>
              <a:effectLst/>
              <a:latin typeface="Calibri" pitchFamily="34" charset="0"/>
            </a:endParaRP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доклад о состоянии санитарно- эпидемиологического благополучия населения Республики Адыгея в 2014 году;</a:t>
            </a:r>
            <a:b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 доклады о состоянии санитарно- эпидемиологического благополучия населения на территориях муниципальных образований Республики Адыгея в 2014 году;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 информационный бюллетень «Питание и здоровье населения</a:t>
            </a:r>
            <a:b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Республики Адыгея в 2011-2014 </a:t>
            </a:r>
            <a:r>
              <a:rPr lang="ru-RU" altLang="ru-RU" b="1" dirty="0" err="1">
                <a:solidFill>
                  <a:srgbClr val="0000FF"/>
                </a:solidFill>
                <a:effectLst/>
                <a:latin typeface="Calibri" pitchFamily="34" charset="0"/>
              </a:rPr>
              <a:t>г.г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.»;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информационный бюллетень «О влиянии факторов среды обитания на здоровье населения Республики Адыгея в 2012-2014 </a:t>
            </a:r>
            <a:r>
              <a:rPr lang="ru-RU" altLang="ru-RU" b="1" dirty="0" err="1">
                <a:solidFill>
                  <a:srgbClr val="0000FF"/>
                </a:solidFill>
                <a:effectLst/>
                <a:latin typeface="Calibri" pitchFamily="34" charset="0"/>
              </a:rPr>
              <a:t>г.г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.»;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информационный бюллетень «Анализ динамики бытовых отравлений в Республике Адыгея в 2014 году»;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информационный бюллетень «Анализ инфекционной и паразитарной заболеваемости в Республике Адыгея. Иммунизация населения».</a:t>
            </a:r>
            <a:b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</a:br>
            <a:endParaRPr lang="ru-RU" altLang="ru-RU" b="1" dirty="0">
              <a:solidFill>
                <a:srgbClr val="0000FF"/>
              </a:solidFill>
              <a:effectLst/>
              <a:latin typeface="Calibri" pitchFamily="34" charset="0"/>
            </a:endParaRPr>
          </a:p>
          <a:p>
            <a:pPr algn="ctr">
              <a:buClr>
                <a:srgbClr val="FF0000"/>
              </a:buClr>
              <a:defRPr/>
            </a:pPr>
            <a:r>
              <a:rPr lang="ru-RU" altLang="ru-RU" sz="1600" dirty="0">
                <a:solidFill>
                  <a:srgbClr val="0000FF"/>
                </a:solidFill>
                <a:effectLst/>
                <a:latin typeface="Calibri" pitchFamily="34" charset="0"/>
              </a:rPr>
              <a:t/>
            </a:r>
            <a:br>
              <a:rPr lang="ru-RU" altLang="ru-RU" sz="1600" dirty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ru-RU" altLang="ru-RU" sz="1600" dirty="0">
                <a:solidFill>
                  <a:srgbClr val="0000FF"/>
                </a:solidFill>
                <a:effectLst/>
                <a:latin typeface="Calibri" pitchFamily="34" charset="0"/>
              </a:rPr>
              <a:t/>
            </a:r>
            <a:br>
              <a:rPr lang="ru-RU" altLang="ru-RU" sz="1600" dirty="0">
                <a:solidFill>
                  <a:srgbClr val="0000FF"/>
                </a:solidFill>
                <a:effectLst/>
                <a:latin typeface="Calibri" pitchFamily="34" charset="0"/>
              </a:rPr>
            </a:br>
            <a:endParaRPr lang="ru-RU" altLang="ru-RU" b="1" dirty="0">
              <a:solidFill>
                <a:srgbClr val="080808"/>
              </a:solidFill>
              <a:effectLst/>
              <a:latin typeface="Calibri" pitchFamily="34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539750" y="232882"/>
            <a:ext cx="0" cy="7505372"/>
          </a:xfrm>
          <a:prstGeom prst="line">
            <a:avLst/>
          </a:prstGeom>
          <a:noFill/>
          <a:ln w="76200" cap="sq" cmpd="dbl">
            <a:solidFill>
              <a:srgbClr val="0033CC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8578850" y="174204"/>
            <a:ext cx="0" cy="7505372"/>
          </a:xfrm>
          <a:prstGeom prst="line">
            <a:avLst/>
          </a:prstGeom>
          <a:noFill/>
          <a:ln w="76200" cap="sq" cmpd="dbl">
            <a:solidFill>
              <a:srgbClr val="0033CC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38125" y="7371512"/>
            <a:ext cx="8696325" cy="0"/>
          </a:xfrm>
          <a:prstGeom prst="line">
            <a:avLst/>
          </a:prstGeom>
          <a:noFill/>
          <a:ln w="76200" cmpd="dbl">
            <a:solidFill>
              <a:srgbClr val="0033CC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165101" y="619794"/>
            <a:ext cx="8696325" cy="0"/>
          </a:xfrm>
          <a:prstGeom prst="line">
            <a:avLst/>
          </a:prstGeom>
          <a:noFill/>
          <a:ln w="76200" cmpd="dbl">
            <a:solidFill>
              <a:srgbClr val="0033CC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476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4CXIu4yZb2508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60416"/>
            <a:ext cx="8965413" cy="5976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24"/>
          </a:xfrm>
        </p:spPr>
        <p:txBody>
          <a:bodyPr/>
          <a:lstStyle/>
          <a:p>
            <a:r>
              <a:rPr lang="ru-RU" sz="5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Соединительная линия уступом 190"/>
          <p:cNvCxnSpPr/>
          <p:nvPr/>
        </p:nvCxnSpPr>
        <p:spPr>
          <a:xfrm rot="16200000" flipH="1">
            <a:off x="3328939" y="4218769"/>
            <a:ext cx="827023" cy="1682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660" name="Rectangle 2"/>
          <p:cNvSpPr txBox="1">
            <a:spLocks noChangeArrowheads="1"/>
          </p:cNvSpPr>
          <p:nvPr/>
        </p:nvSpPr>
        <p:spPr bwMode="auto">
          <a:xfrm>
            <a:off x="178239" y="-67073"/>
            <a:ext cx="8804275" cy="99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b="1" u="sng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Структура Федерального бюджетного учреждения здравоохранения</a:t>
            </a:r>
            <a:r>
              <a:rPr lang="en-US" altLang="ru-RU" b="1" u="sng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altLang="ru-RU" b="1" u="sng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 «Центр гигиены и эпидемиологии в Республике Адыгея»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5404" y="1073960"/>
            <a:ext cx="2231058" cy="430921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/>
              </a:rPr>
              <a:t>Главный врач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67331" y="1644731"/>
            <a:ext cx="1646237" cy="4840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effectLst/>
              </a:rPr>
              <a:t>Заместитель </a:t>
            </a:r>
            <a:br>
              <a:rPr lang="ru-RU" sz="1200" b="1" dirty="0">
                <a:solidFill>
                  <a:prstClr val="black"/>
                </a:solidFill>
                <a:effectLst/>
              </a:rPr>
            </a:br>
            <a:r>
              <a:rPr lang="ru-RU" sz="1200" b="1" dirty="0">
                <a:solidFill>
                  <a:prstClr val="black"/>
                </a:solidFill>
                <a:effectLst/>
              </a:rPr>
              <a:t>главного врача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33955" y="1074338"/>
            <a:ext cx="1352550" cy="430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black"/>
                </a:solidFill>
                <a:effectLst/>
              </a:rPr>
              <a:t>Финансово-экономический отдел</a:t>
            </a:r>
            <a:endParaRPr lang="ru-RU" sz="900" b="1" dirty="0">
              <a:solidFill>
                <a:prstClr val="black"/>
              </a:solidFill>
              <a:effectLst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9964" y="2805626"/>
            <a:ext cx="1352550" cy="430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effectLst/>
              </a:rPr>
              <a:t>Административно-хозяйственный отдел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33955" y="1512595"/>
            <a:ext cx="1352550" cy="429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>
                <a:solidFill>
                  <a:prstClr val="black"/>
                </a:solidFill>
                <a:effectLst/>
              </a:rPr>
              <a:t>Режимно-секретное</a:t>
            </a:r>
            <a:r>
              <a:rPr lang="ru-RU" sz="900" b="1" dirty="0">
                <a:solidFill>
                  <a:prstClr val="black"/>
                </a:solidFill>
                <a:effectLst/>
              </a:rPr>
              <a:t> подразделение</a:t>
            </a:r>
          </a:p>
        </p:txBody>
      </p:sp>
      <p:cxnSp>
        <p:nvCxnSpPr>
          <p:cNvPr id="52" name="Прямая со стрелкой 51"/>
          <p:cNvCxnSpPr>
            <a:stCxn id="4" idx="3"/>
            <a:endCxn id="6" idx="1"/>
          </p:cNvCxnSpPr>
          <p:nvPr/>
        </p:nvCxnSpPr>
        <p:spPr>
          <a:xfrm>
            <a:off x="5706463" y="1289421"/>
            <a:ext cx="1927493" cy="3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4" idx="3"/>
            <a:endCxn id="20" idx="1"/>
          </p:cNvCxnSpPr>
          <p:nvPr/>
        </p:nvCxnSpPr>
        <p:spPr>
          <a:xfrm>
            <a:off x="5706463" y="1289421"/>
            <a:ext cx="1927493" cy="437719"/>
          </a:xfrm>
          <a:prstGeom prst="bentConnector3">
            <a:avLst>
              <a:gd name="adj1" fmla="val 8061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stCxn id="5" idx="2"/>
            <a:endCxn id="22" idx="0"/>
          </p:cNvCxnSpPr>
          <p:nvPr/>
        </p:nvCxnSpPr>
        <p:spPr>
          <a:xfrm rot="5400000">
            <a:off x="3092382" y="938962"/>
            <a:ext cx="308199" cy="26879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>
            <a:stCxn id="5" idx="2"/>
            <a:endCxn id="24" idx="0"/>
          </p:cNvCxnSpPr>
          <p:nvPr/>
        </p:nvCxnSpPr>
        <p:spPr>
          <a:xfrm rot="16200000" flipH="1">
            <a:off x="4630478" y="2088801"/>
            <a:ext cx="316108" cy="3961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>
            <a:stCxn id="5" idx="2"/>
            <a:endCxn id="23" idx="0"/>
          </p:cNvCxnSpPr>
          <p:nvPr/>
        </p:nvCxnSpPr>
        <p:spPr>
          <a:xfrm rot="5400000">
            <a:off x="3868093" y="1712842"/>
            <a:ext cx="306368" cy="11383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629964" y="3251545"/>
            <a:ext cx="1352550" cy="430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effectLst/>
              </a:rPr>
              <a:t>Отдел </a:t>
            </a:r>
            <a:r>
              <a:rPr lang="ru-RU" sz="900" b="1" dirty="0" smtClean="0">
                <a:solidFill>
                  <a:prstClr val="black"/>
                </a:solidFill>
                <a:effectLst/>
              </a:rPr>
              <a:t>приносящий доход деятельности</a:t>
            </a:r>
            <a:endParaRPr lang="ru-RU" sz="900" b="1" dirty="0">
              <a:solidFill>
                <a:prstClr val="black"/>
              </a:solidFill>
              <a:effectLst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22272" y="3987404"/>
            <a:ext cx="1060242" cy="498571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Отделение </a:t>
            </a:r>
            <a:r>
              <a:rPr lang="ru-RU" sz="700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дезинфекции, дезинсекции </a:t>
            </a:r>
            <a:r>
              <a:rPr lang="ru-RU" sz="700" dirty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и дератизации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26238" y="2437030"/>
            <a:ext cx="1352550" cy="501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effectLst/>
              </a:rPr>
              <a:t>Отдел обеспечения эпидемиологического надзора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23960" y="2435198"/>
            <a:ext cx="1256291" cy="5021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>
                <a:solidFill>
                  <a:prstClr val="black"/>
                </a:solidFill>
                <a:effectLst/>
              </a:rPr>
              <a:t>Испытательно-лабораторный</a:t>
            </a:r>
            <a:r>
              <a:rPr lang="ru-RU" sz="900" b="1" dirty="0">
                <a:solidFill>
                  <a:prstClr val="black"/>
                </a:solidFill>
                <a:effectLst/>
              </a:rPr>
              <a:t> центр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42194" y="2444938"/>
            <a:ext cx="1488840" cy="4899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effectLst/>
              </a:rPr>
              <a:t>Отдел обеспечения санитарно-гигиенического надзора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53748" y="3173778"/>
            <a:ext cx="1350962" cy="430922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prstClr val="black"/>
                </a:solidFill>
                <a:effectLst/>
              </a:rPr>
              <a:t>Противоэпидемиологическое отделение</a:t>
            </a:r>
            <a:endParaRPr lang="ru-RU" sz="800" dirty="0">
              <a:solidFill>
                <a:prstClr val="black"/>
              </a:solidFill>
              <a:effectLst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51650" y="3629894"/>
            <a:ext cx="1350962" cy="429088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prstClr val="black"/>
                </a:solidFill>
                <a:effectLst/>
              </a:rPr>
              <a:t>Отделение паразитологии</a:t>
            </a:r>
            <a:endParaRPr lang="ru-RU" sz="800" dirty="0">
              <a:solidFill>
                <a:prstClr val="black"/>
              </a:solidFill>
              <a:effectLst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17142" y="5389572"/>
            <a:ext cx="1128263" cy="430922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Серологическое отделение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80069" y="5889638"/>
            <a:ext cx="1520493" cy="430922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prstClr val="black"/>
                </a:solidFill>
                <a:effectLst/>
              </a:rPr>
              <a:t>C</a:t>
            </a:r>
            <a:r>
              <a:rPr lang="ru-RU" sz="900" b="1" dirty="0" err="1" smtClean="0">
                <a:solidFill>
                  <a:prstClr val="black"/>
                </a:solidFill>
                <a:effectLst/>
              </a:rPr>
              <a:t>анитарно</a:t>
            </a:r>
            <a:r>
              <a:rPr lang="ru-RU" sz="900" b="1" dirty="0" smtClean="0">
                <a:solidFill>
                  <a:prstClr val="black"/>
                </a:solidFill>
                <a:effectLst/>
              </a:rPr>
              <a:t>-гигиеническая лаборатория                                                                              </a:t>
            </a:r>
            <a:endParaRPr lang="ru-RU" sz="900" b="1" dirty="0">
              <a:solidFill>
                <a:prstClr val="black"/>
              </a:solidFill>
              <a:effectLst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83707" y="3176210"/>
            <a:ext cx="1350962" cy="430921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санитарно-эпидемиологических экспертиз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35549" y="5889639"/>
            <a:ext cx="1422401" cy="571504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физико-химических исследований и санитарно-гигиенического контроля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35549" y="7032646"/>
            <a:ext cx="1422401" cy="429088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радиационного контроля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929190" y="6532580"/>
            <a:ext cx="1428760" cy="430922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токсикологических исследований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10361" y="4979982"/>
            <a:ext cx="1116013" cy="429088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гигиены детей и подростков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411963" y="4555395"/>
            <a:ext cx="1116013" cy="430922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гигиены труда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420526" y="5403833"/>
            <a:ext cx="1116013" cy="429088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коммунальной гигиены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401280" y="4114374"/>
            <a:ext cx="1116013" cy="430921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гигиены питания</a:t>
            </a:r>
          </a:p>
        </p:txBody>
      </p:sp>
      <p:cxnSp>
        <p:nvCxnSpPr>
          <p:cNvPr id="177" name="Соединительная линия уступом 176"/>
          <p:cNvCxnSpPr>
            <a:stCxn id="22" idx="2"/>
            <a:endCxn id="29" idx="1"/>
          </p:cNvCxnSpPr>
          <p:nvPr/>
        </p:nvCxnSpPr>
        <p:spPr>
          <a:xfrm rot="5400000">
            <a:off x="1352787" y="2839513"/>
            <a:ext cx="450689" cy="648765"/>
          </a:xfrm>
          <a:prstGeom prst="bentConnector4">
            <a:avLst>
              <a:gd name="adj1" fmla="val 26096"/>
              <a:gd name="adj2" fmla="val 13523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663648" y="5157927"/>
            <a:ext cx="1933229" cy="5739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effectLst/>
              </a:rPr>
              <a:t>Филиал в Майкопском </a:t>
            </a:r>
            <a:r>
              <a:rPr lang="ru-RU" sz="900" b="1" dirty="0" smtClean="0">
                <a:solidFill>
                  <a:prstClr val="black"/>
                </a:solidFill>
                <a:effectLst/>
              </a:rPr>
              <a:t>районе и особо охраняемой территории майкопского района</a:t>
            </a:r>
            <a:endParaRPr lang="ru-RU" sz="900" b="1" dirty="0">
              <a:solidFill>
                <a:prstClr val="black"/>
              </a:solidFill>
              <a:effectLst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6471" y="5956517"/>
            <a:ext cx="1941679" cy="5739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effectLst/>
              </a:rPr>
              <a:t>Филиал в Красногвардейском районе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67597" y="4406030"/>
            <a:ext cx="1928581" cy="5739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effectLst/>
              </a:rPr>
              <a:t>Филиал в </a:t>
            </a:r>
            <a:r>
              <a:rPr lang="ru-RU" sz="900" b="1" dirty="0" err="1">
                <a:solidFill>
                  <a:prstClr val="black"/>
                </a:solidFill>
                <a:effectLst/>
              </a:rPr>
              <a:t>Гиагинском</a:t>
            </a:r>
            <a:r>
              <a:rPr lang="ru-RU" sz="900" b="1" dirty="0">
                <a:solidFill>
                  <a:prstClr val="black"/>
                </a:solidFill>
                <a:effectLst/>
              </a:rPr>
              <a:t>, </a:t>
            </a:r>
            <a:r>
              <a:rPr lang="ru-RU" sz="900" b="1" dirty="0" err="1">
                <a:solidFill>
                  <a:prstClr val="black"/>
                </a:solidFill>
                <a:effectLst/>
              </a:rPr>
              <a:t>Кошехабльскои</a:t>
            </a:r>
            <a:r>
              <a:rPr lang="ru-RU" sz="900" b="1" dirty="0">
                <a:solidFill>
                  <a:prstClr val="black"/>
                </a:solidFill>
                <a:effectLst/>
              </a:rPr>
              <a:t> и Шовгеновском районах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70960" y="6733299"/>
            <a:ext cx="1933228" cy="5739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effectLst/>
              </a:rPr>
              <a:t>Филиал в </a:t>
            </a:r>
            <a:r>
              <a:rPr lang="ru-RU" sz="900" b="1" dirty="0" err="1" smtClean="0">
                <a:solidFill>
                  <a:prstClr val="black"/>
                </a:solidFill>
                <a:effectLst/>
              </a:rPr>
              <a:t>г.Адыгейске</a:t>
            </a:r>
            <a:r>
              <a:rPr lang="ru-RU" sz="900" b="1" dirty="0">
                <a:solidFill>
                  <a:prstClr val="black"/>
                </a:solidFill>
                <a:effectLst/>
              </a:rPr>
              <a:t>,</a:t>
            </a:r>
            <a:r>
              <a:rPr lang="ru-RU" sz="900" b="1" dirty="0" smtClean="0">
                <a:solidFill>
                  <a:prstClr val="black"/>
                </a:solidFill>
                <a:effectLst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effectLst/>
              </a:rPr>
              <a:t>Теучежском</a:t>
            </a:r>
            <a:r>
              <a:rPr lang="ru-RU" sz="900" b="1" dirty="0">
                <a:solidFill>
                  <a:prstClr val="black"/>
                </a:solidFill>
                <a:effectLst/>
              </a:rPr>
              <a:t> и </a:t>
            </a:r>
            <a:r>
              <a:rPr lang="ru-RU" sz="900" b="1" dirty="0" err="1">
                <a:solidFill>
                  <a:prstClr val="black"/>
                </a:solidFill>
                <a:effectLst/>
              </a:rPr>
              <a:t>Тахтамукайском</a:t>
            </a:r>
            <a:r>
              <a:rPr lang="ru-RU" sz="900" b="1" dirty="0">
                <a:solidFill>
                  <a:prstClr val="black"/>
                </a:solidFill>
                <a:effectLst/>
              </a:rPr>
              <a:t> районах</a:t>
            </a:r>
          </a:p>
        </p:txBody>
      </p:sp>
      <p:sp>
        <p:nvSpPr>
          <p:cNvPr id="263" name="Скругленный прямоугольник 262"/>
          <p:cNvSpPr/>
          <p:nvPr/>
        </p:nvSpPr>
        <p:spPr>
          <a:xfrm>
            <a:off x="6008773" y="3060508"/>
            <a:ext cx="1213101" cy="559106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</a:t>
            </a:r>
            <a:r>
              <a:rPr lang="ru-RU" sz="800" dirty="0" smtClean="0">
                <a:solidFill>
                  <a:prstClr val="black"/>
                </a:solidFill>
                <a:effectLst/>
              </a:rPr>
              <a:t>статистического наблюдения </a:t>
            </a:r>
            <a:br>
              <a:rPr lang="ru-RU" sz="800" dirty="0" smtClean="0">
                <a:solidFill>
                  <a:prstClr val="black"/>
                </a:solidFill>
                <a:effectLst/>
              </a:rPr>
            </a:br>
            <a:r>
              <a:rPr lang="ru-RU" sz="800" dirty="0" smtClean="0">
                <a:solidFill>
                  <a:prstClr val="black"/>
                </a:solidFill>
                <a:effectLst/>
              </a:rPr>
              <a:t>и сводного анализа</a:t>
            </a:r>
            <a:endParaRPr lang="ru-RU" sz="800" dirty="0">
              <a:solidFill>
                <a:prstClr val="black"/>
              </a:solidFill>
              <a:effectLst/>
            </a:endParaRPr>
          </a:p>
        </p:txBody>
      </p:sp>
      <p:sp>
        <p:nvSpPr>
          <p:cNvPr id="266" name="Скругленный прямоугольник 265"/>
          <p:cNvSpPr/>
          <p:nvPr/>
        </p:nvSpPr>
        <p:spPr>
          <a:xfrm>
            <a:off x="6008773" y="2371672"/>
            <a:ext cx="1184794" cy="671138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социально-гигиенического </a:t>
            </a:r>
            <a:r>
              <a:rPr lang="ru-RU" sz="800" dirty="0" smtClean="0">
                <a:solidFill>
                  <a:prstClr val="black"/>
                </a:solidFill>
                <a:effectLst/>
              </a:rPr>
              <a:t>мониторинга анализа </a:t>
            </a:r>
            <a:br>
              <a:rPr lang="ru-RU" sz="800" dirty="0" smtClean="0">
                <a:solidFill>
                  <a:prstClr val="black"/>
                </a:solidFill>
                <a:effectLst/>
              </a:rPr>
            </a:br>
            <a:r>
              <a:rPr lang="ru-RU" sz="800" dirty="0" smtClean="0">
                <a:solidFill>
                  <a:prstClr val="black"/>
                </a:solidFill>
                <a:effectLst/>
              </a:rPr>
              <a:t>и прогнозирования</a:t>
            </a:r>
            <a:endParaRPr lang="ru-RU" sz="800" dirty="0">
              <a:solidFill>
                <a:prstClr val="black"/>
              </a:solidFill>
              <a:effectLst/>
            </a:endParaRPr>
          </a:p>
        </p:txBody>
      </p:sp>
      <p:sp>
        <p:nvSpPr>
          <p:cNvPr id="269" name="Скругленный прямоугольник 268"/>
          <p:cNvSpPr/>
          <p:nvPr/>
        </p:nvSpPr>
        <p:spPr>
          <a:xfrm>
            <a:off x="5841017" y="1670026"/>
            <a:ext cx="1352550" cy="430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effectLst/>
              </a:rPr>
              <a:t>Отдел </a:t>
            </a:r>
            <a:r>
              <a:rPr lang="ru-RU" sz="900" b="1" dirty="0" smtClean="0">
                <a:solidFill>
                  <a:prstClr val="black"/>
                </a:solidFill>
                <a:effectLst/>
              </a:rPr>
              <a:t>организационного обеспечения</a:t>
            </a:r>
            <a:endParaRPr lang="ru-RU" sz="900" b="1" dirty="0">
              <a:solidFill>
                <a:prstClr val="black"/>
              </a:solidFill>
              <a:effectLst/>
            </a:endParaRPr>
          </a:p>
        </p:txBody>
      </p:sp>
      <p:cxnSp>
        <p:nvCxnSpPr>
          <p:cNvPr id="272" name="Соединительная линия уступом 271"/>
          <p:cNvCxnSpPr>
            <a:stCxn id="269" idx="2"/>
            <a:endCxn id="266" idx="1"/>
          </p:cNvCxnSpPr>
          <p:nvPr/>
        </p:nvCxnSpPr>
        <p:spPr>
          <a:xfrm rot="5400000">
            <a:off x="5959886" y="2149836"/>
            <a:ext cx="606294" cy="508519"/>
          </a:xfrm>
          <a:prstGeom prst="bentConnector4">
            <a:avLst>
              <a:gd name="adj1" fmla="val 22326"/>
              <a:gd name="adj2" fmla="val 14495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Соединительная линия уступом 274"/>
          <p:cNvCxnSpPr>
            <a:stCxn id="5" idx="3"/>
            <a:endCxn id="269" idx="1"/>
          </p:cNvCxnSpPr>
          <p:nvPr/>
        </p:nvCxnSpPr>
        <p:spPr>
          <a:xfrm flipV="1">
            <a:off x="5413567" y="1885486"/>
            <a:ext cx="427450" cy="12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Скругленный прямоугольник 110"/>
          <p:cNvSpPr/>
          <p:nvPr/>
        </p:nvSpPr>
        <p:spPr>
          <a:xfrm>
            <a:off x="7633954" y="1945460"/>
            <a:ext cx="1352550" cy="430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black"/>
                </a:solidFill>
                <a:effectLst/>
              </a:rPr>
              <a:t>Юридический отдел</a:t>
            </a:r>
            <a:endParaRPr lang="ru-RU" sz="900" b="1" dirty="0">
              <a:solidFill>
                <a:prstClr val="black"/>
              </a:solidFill>
              <a:effectLst/>
            </a:endParaRPr>
          </a:p>
        </p:txBody>
      </p:sp>
      <p:cxnSp>
        <p:nvCxnSpPr>
          <p:cNvPr id="112" name="Соединительная линия уступом 111"/>
          <p:cNvCxnSpPr>
            <a:stCxn id="4" idx="3"/>
            <a:endCxn id="111" idx="1"/>
          </p:cNvCxnSpPr>
          <p:nvPr/>
        </p:nvCxnSpPr>
        <p:spPr>
          <a:xfrm>
            <a:off x="5706462" y="1289421"/>
            <a:ext cx="1927492" cy="871500"/>
          </a:xfrm>
          <a:prstGeom prst="bentConnector3">
            <a:avLst>
              <a:gd name="adj1" fmla="val 807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Скругленный прямоугольник 158"/>
          <p:cNvSpPr/>
          <p:nvPr/>
        </p:nvSpPr>
        <p:spPr>
          <a:xfrm>
            <a:off x="7629964" y="2394311"/>
            <a:ext cx="1352550" cy="429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black"/>
                </a:solidFill>
                <a:effectLst/>
              </a:rPr>
              <a:t>Отдел кадров</a:t>
            </a:r>
            <a:endParaRPr lang="ru-RU" sz="900" b="1" dirty="0">
              <a:solidFill>
                <a:prstClr val="black"/>
              </a:solidFill>
              <a:effectLst/>
            </a:endParaRPr>
          </a:p>
        </p:txBody>
      </p:sp>
      <p:cxnSp>
        <p:nvCxnSpPr>
          <p:cNvPr id="169" name="Соединительная линия уступом 168"/>
          <p:cNvCxnSpPr>
            <a:stCxn id="4" idx="3"/>
            <a:endCxn id="159" idx="1"/>
          </p:cNvCxnSpPr>
          <p:nvPr/>
        </p:nvCxnSpPr>
        <p:spPr>
          <a:xfrm>
            <a:off x="5706462" y="1289420"/>
            <a:ext cx="1923502" cy="1319435"/>
          </a:xfrm>
          <a:prstGeom prst="bentConnector3">
            <a:avLst>
              <a:gd name="adj1" fmla="val 8067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Соединительная линия уступом 182"/>
          <p:cNvCxnSpPr>
            <a:stCxn id="22" idx="2"/>
            <a:endCxn id="32" idx="1"/>
          </p:cNvCxnSpPr>
          <p:nvPr/>
        </p:nvCxnSpPr>
        <p:spPr>
          <a:xfrm rot="5400000">
            <a:off x="1124138" y="3066064"/>
            <a:ext cx="905888" cy="650863"/>
          </a:xfrm>
          <a:prstGeom prst="bentConnector4">
            <a:avLst>
              <a:gd name="adj1" fmla="val 12948"/>
              <a:gd name="adj2" fmla="val 13512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Соединительная линия уступом 99"/>
          <p:cNvCxnSpPr>
            <a:stCxn id="4" idx="3"/>
            <a:endCxn id="21" idx="1"/>
          </p:cNvCxnSpPr>
          <p:nvPr/>
        </p:nvCxnSpPr>
        <p:spPr>
          <a:xfrm>
            <a:off x="5706462" y="1289421"/>
            <a:ext cx="1923502" cy="2177585"/>
          </a:xfrm>
          <a:prstGeom prst="bentConnector3">
            <a:avLst>
              <a:gd name="adj1" fmla="val 8079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Соединительная линия уступом 120"/>
          <p:cNvCxnSpPr>
            <a:stCxn id="126" idx="2"/>
            <a:endCxn id="33" idx="1"/>
          </p:cNvCxnSpPr>
          <p:nvPr/>
        </p:nvCxnSpPr>
        <p:spPr>
          <a:xfrm rot="16200000" flipH="1">
            <a:off x="2953033" y="4740923"/>
            <a:ext cx="1569411" cy="1588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Скругленный прямоугольник 125"/>
          <p:cNvSpPr/>
          <p:nvPr/>
        </p:nvSpPr>
        <p:spPr>
          <a:xfrm>
            <a:off x="2982852" y="3604700"/>
            <a:ext cx="1350963" cy="430922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prstClr val="black"/>
                </a:solidFill>
                <a:effectLst/>
              </a:rPr>
              <a:t>Микробиологическая лаборатория                                                                              </a:t>
            </a:r>
            <a:endParaRPr lang="ru-RU" sz="800" dirty="0">
              <a:solidFill>
                <a:prstClr val="black"/>
              </a:solidFill>
              <a:effectLst/>
            </a:endParaRPr>
          </a:p>
        </p:txBody>
      </p:sp>
      <p:cxnSp>
        <p:nvCxnSpPr>
          <p:cNvPr id="130" name="Соединительная линия уступом 129"/>
          <p:cNvCxnSpPr>
            <a:stCxn id="24" idx="2"/>
            <a:endCxn id="47" idx="1"/>
          </p:cNvCxnSpPr>
          <p:nvPr/>
        </p:nvCxnSpPr>
        <p:spPr>
          <a:xfrm rot="16200000" flipH="1">
            <a:off x="4496454" y="3425010"/>
            <a:ext cx="1394985" cy="4146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>
            <a:stCxn id="39" idx="3"/>
            <a:endCxn id="41" idx="1"/>
          </p:cNvCxnSpPr>
          <p:nvPr/>
        </p:nvCxnSpPr>
        <p:spPr>
          <a:xfrm>
            <a:off x="4500562" y="6105099"/>
            <a:ext cx="434987" cy="702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Соединительная линия уступом 138"/>
          <p:cNvCxnSpPr>
            <a:stCxn id="24" idx="2"/>
            <a:endCxn id="46" idx="1"/>
          </p:cNvCxnSpPr>
          <p:nvPr/>
        </p:nvCxnSpPr>
        <p:spPr>
          <a:xfrm rot="16200000" flipH="1">
            <a:off x="3861806" y="4059658"/>
            <a:ext cx="2683527" cy="43391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Соединительная линия уступом 156"/>
          <p:cNvCxnSpPr>
            <a:stCxn id="23" idx="1"/>
            <a:endCxn id="40" idx="1"/>
          </p:cNvCxnSpPr>
          <p:nvPr/>
        </p:nvCxnSpPr>
        <p:spPr>
          <a:xfrm rot="10800000" flipH="1" flipV="1">
            <a:off x="2823959" y="2686274"/>
            <a:ext cx="159748" cy="705397"/>
          </a:xfrm>
          <a:prstGeom prst="bentConnector3">
            <a:avLst>
              <a:gd name="adj1" fmla="val -8121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Скругленный прямоугольник 179"/>
          <p:cNvSpPr/>
          <p:nvPr/>
        </p:nvSpPr>
        <p:spPr>
          <a:xfrm>
            <a:off x="3826567" y="4960944"/>
            <a:ext cx="1116013" cy="429088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prstClr val="black"/>
                </a:solidFill>
                <a:effectLst/>
              </a:rPr>
              <a:t>Санитарно-</a:t>
            </a:r>
            <a:r>
              <a:rPr lang="ru-RU" sz="800" dirty="0" err="1" smtClean="0">
                <a:solidFill>
                  <a:prstClr val="black"/>
                </a:solidFill>
                <a:effectLst/>
              </a:rPr>
              <a:t>бактериологичексое</a:t>
            </a:r>
            <a:r>
              <a:rPr lang="ru-RU" sz="800" dirty="0" smtClean="0">
                <a:solidFill>
                  <a:prstClr val="black"/>
                </a:solidFill>
                <a:effectLst/>
              </a:rPr>
              <a:t> отделение</a:t>
            </a:r>
            <a:endParaRPr lang="ru-RU" sz="800" dirty="0">
              <a:solidFill>
                <a:prstClr val="black"/>
              </a:solidFill>
              <a:effectLst/>
            </a:endParaRP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3826568" y="4532316"/>
            <a:ext cx="1116013" cy="430922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err="1" smtClean="0">
                <a:solidFill>
                  <a:prstClr val="black"/>
                </a:solidFill>
                <a:effectLst/>
              </a:rPr>
              <a:t>Паразитлогическое</a:t>
            </a:r>
            <a:r>
              <a:rPr lang="ru-RU" sz="800" dirty="0" smtClean="0">
                <a:solidFill>
                  <a:prstClr val="black"/>
                </a:solidFill>
                <a:effectLst/>
              </a:rPr>
              <a:t> отделение</a:t>
            </a:r>
            <a:endParaRPr lang="ru-RU" sz="800" dirty="0">
              <a:solidFill>
                <a:prstClr val="black"/>
              </a:solidFill>
              <a:effectLst/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3818432" y="4103688"/>
            <a:ext cx="1116013" cy="430921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prstClr val="black"/>
                </a:solidFill>
                <a:effectLst/>
              </a:rPr>
              <a:t>Диагностическое отделение</a:t>
            </a:r>
            <a:endParaRPr lang="ru-RU" sz="800" dirty="0">
              <a:solidFill>
                <a:prstClr val="black"/>
              </a:solidFill>
              <a:effectLst/>
            </a:endParaRPr>
          </a:p>
        </p:txBody>
      </p:sp>
      <p:cxnSp>
        <p:nvCxnSpPr>
          <p:cNvPr id="185" name="Соединительная линия уступом 184"/>
          <p:cNvCxnSpPr>
            <a:stCxn id="126" idx="2"/>
            <a:endCxn id="184" idx="1"/>
          </p:cNvCxnSpPr>
          <p:nvPr/>
        </p:nvCxnSpPr>
        <p:spPr>
          <a:xfrm rot="16200000" flipH="1">
            <a:off x="3596620" y="4097336"/>
            <a:ext cx="283527" cy="1600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Соединительная линия уступом 187"/>
          <p:cNvCxnSpPr>
            <a:stCxn id="126" idx="2"/>
            <a:endCxn id="180" idx="1"/>
          </p:cNvCxnSpPr>
          <p:nvPr/>
        </p:nvCxnSpPr>
        <p:spPr>
          <a:xfrm rot="16200000" flipH="1">
            <a:off x="3172517" y="4521438"/>
            <a:ext cx="1139866" cy="1682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Соединительная линия уступом 193"/>
          <p:cNvCxnSpPr>
            <a:stCxn id="23" idx="1"/>
            <a:endCxn id="126" idx="1"/>
          </p:cNvCxnSpPr>
          <p:nvPr/>
        </p:nvCxnSpPr>
        <p:spPr>
          <a:xfrm rot="10800000" flipH="1" flipV="1">
            <a:off x="2823959" y="2686274"/>
            <a:ext cx="158892" cy="1133887"/>
          </a:xfrm>
          <a:prstGeom prst="bentConnector3">
            <a:avLst>
              <a:gd name="adj1" fmla="val -8165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8" name="Скругленный прямоугольник 287"/>
          <p:cNvSpPr/>
          <p:nvPr/>
        </p:nvSpPr>
        <p:spPr>
          <a:xfrm>
            <a:off x="1221049" y="1596430"/>
            <a:ext cx="2183768" cy="5837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black"/>
                </a:solidFill>
                <a:effectLst/>
              </a:rPr>
              <a:t>Отделение гигиенического воспитания и консультирования граждан (консультационный центр)</a:t>
            </a:r>
            <a:endParaRPr lang="ru-RU" sz="900" b="1" dirty="0">
              <a:solidFill>
                <a:prstClr val="black"/>
              </a:solidFill>
              <a:effectLst/>
            </a:endParaRPr>
          </a:p>
        </p:txBody>
      </p:sp>
      <p:cxnSp>
        <p:nvCxnSpPr>
          <p:cNvPr id="289" name="Соединительная линия уступом 288"/>
          <p:cNvCxnSpPr>
            <a:stCxn id="5" idx="1"/>
            <a:endCxn id="288" idx="3"/>
          </p:cNvCxnSpPr>
          <p:nvPr/>
        </p:nvCxnSpPr>
        <p:spPr>
          <a:xfrm rot="10800000" flipV="1">
            <a:off x="3404819" y="1886779"/>
            <a:ext cx="362513" cy="15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>
            <a:stCxn id="4" idx="3"/>
            <a:endCxn id="10" idx="1"/>
          </p:cNvCxnSpPr>
          <p:nvPr/>
        </p:nvCxnSpPr>
        <p:spPr>
          <a:xfrm>
            <a:off x="5706462" y="1289421"/>
            <a:ext cx="1923502" cy="1731666"/>
          </a:xfrm>
          <a:prstGeom prst="bentConnector3">
            <a:avLst>
              <a:gd name="adj1" fmla="val 8052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Скругленный прямоугольник 139"/>
          <p:cNvSpPr/>
          <p:nvPr/>
        </p:nvSpPr>
        <p:spPr>
          <a:xfrm>
            <a:off x="7922272" y="4493311"/>
            <a:ext cx="1060242" cy="498571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Отделение </a:t>
            </a:r>
            <a:r>
              <a:rPr lang="ru-RU" sz="700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в г. Адыгейске, </a:t>
            </a:r>
            <a:r>
              <a:rPr lang="ru-RU" sz="700" dirty="0" err="1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Теучежском</a:t>
            </a:r>
            <a:r>
              <a:rPr lang="ru-RU" sz="700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 и </a:t>
            </a:r>
            <a:r>
              <a:rPr lang="ru-RU" sz="700" dirty="0" err="1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Тахтамукайском</a:t>
            </a:r>
            <a:r>
              <a:rPr lang="ru-RU" sz="700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 районах</a:t>
            </a:r>
            <a:endParaRPr lang="ru-RU" sz="700" dirty="0">
              <a:solidFill>
                <a:prstClr val="black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7922272" y="5008349"/>
            <a:ext cx="1060242" cy="373975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Отделение </a:t>
            </a:r>
            <a:r>
              <a:rPr lang="ru-RU" sz="700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в Майкопском районе</a:t>
            </a:r>
            <a:endParaRPr lang="ru-RU" sz="700" dirty="0">
              <a:solidFill>
                <a:prstClr val="black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7929699" y="5393698"/>
            <a:ext cx="1060242" cy="373975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Отделение </a:t>
            </a:r>
            <a:r>
              <a:rPr lang="ru-RU" sz="700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в Красногвардейском районе</a:t>
            </a:r>
            <a:endParaRPr lang="ru-RU" sz="700" dirty="0">
              <a:solidFill>
                <a:prstClr val="black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929699" y="5784198"/>
            <a:ext cx="1060242" cy="555012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Отделение </a:t>
            </a:r>
            <a:r>
              <a:rPr lang="ru-RU" sz="700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в Шовгеновском, </a:t>
            </a:r>
            <a:r>
              <a:rPr lang="ru-RU" sz="700" dirty="0" err="1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Кошехабльском</a:t>
            </a:r>
            <a:r>
              <a:rPr lang="ru-RU" sz="700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 и </a:t>
            </a:r>
            <a:r>
              <a:rPr lang="ru-RU" sz="700" dirty="0" err="1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Гиагинском</a:t>
            </a:r>
            <a:r>
              <a:rPr lang="ru-RU" sz="700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 районах</a:t>
            </a:r>
            <a:endParaRPr lang="ru-RU" sz="700" dirty="0">
              <a:solidFill>
                <a:prstClr val="black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153" name="Соединительная линия уступом 152"/>
          <p:cNvCxnSpPr>
            <a:stCxn id="21" idx="2"/>
            <a:endCxn id="25" idx="1"/>
          </p:cNvCxnSpPr>
          <p:nvPr/>
        </p:nvCxnSpPr>
        <p:spPr>
          <a:xfrm rot="5400000">
            <a:off x="7837145" y="3767595"/>
            <a:ext cx="554223" cy="383967"/>
          </a:xfrm>
          <a:prstGeom prst="bentConnector4">
            <a:avLst>
              <a:gd name="adj1" fmla="val 27510"/>
              <a:gd name="adj2" fmla="val 15953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Соединительная линия уступом 155"/>
          <p:cNvCxnSpPr>
            <a:stCxn id="21" idx="2"/>
            <a:endCxn id="140" idx="1"/>
          </p:cNvCxnSpPr>
          <p:nvPr/>
        </p:nvCxnSpPr>
        <p:spPr>
          <a:xfrm rot="5400000">
            <a:off x="7584191" y="4020549"/>
            <a:ext cx="1060130" cy="383967"/>
          </a:xfrm>
          <a:prstGeom prst="bentConnector4">
            <a:avLst>
              <a:gd name="adj1" fmla="val 14467"/>
              <a:gd name="adj2" fmla="val 15953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Соединительная линия уступом 160"/>
          <p:cNvCxnSpPr>
            <a:stCxn id="21" idx="2"/>
            <a:endCxn id="141" idx="1"/>
          </p:cNvCxnSpPr>
          <p:nvPr/>
        </p:nvCxnSpPr>
        <p:spPr>
          <a:xfrm rot="5400000">
            <a:off x="7357822" y="4246918"/>
            <a:ext cx="1512870" cy="383967"/>
          </a:xfrm>
          <a:prstGeom prst="bentConnector4">
            <a:avLst>
              <a:gd name="adj1" fmla="val 10499"/>
              <a:gd name="adj2" fmla="val 15953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Соединительная линия уступом 164"/>
          <p:cNvCxnSpPr>
            <a:stCxn id="21" idx="2"/>
            <a:endCxn id="142" idx="1"/>
          </p:cNvCxnSpPr>
          <p:nvPr/>
        </p:nvCxnSpPr>
        <p:spPr>
          <a:xfrm rot="5400000">
            <a:off x="7168860" y="4443306"/>
            <a:ext cx="1898219" cy="376540"/>
          </a:xfrm>
          <a:prstGeom prst="bentConnector4">
            <a:avLst>
              <a:gd name="adj1" fmla="val 7769"/>
              <a:gd name="adj2" fmla="val 16071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Соединительная линия уступом 169"/>
          <p:cNvCxnSpPr/>
          <p:nvPr/>
        </p:nvCxnSpPr>
        <p:spPr>
          <a:xfrm rot="5400000">
            <a:off x="6920113" y="4674301"/>
            <a:ext cx="2379238" cy="376540"/>
          </a:xfrm>
          <a:prstGeom prst="bentConnector4">
            <a:avLst>
              <a:gd name="adj1" fmla="val 6585"/>
              <a:gd name="adj2" fmla="val 15852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Соединительная линия уступом 192"/>
          <p:cNvCxnSpPr>
            <a:stCxn id="4" idx="2"/>
            <a:endCxn id="5" idx="0"/>
          </p:cNvCxnSpPr>
          <p:nvPr/>
        </p:nvCxnSpPr>
        <p:spPr>
          <a:xfrm rot="5400000">
            <a:off x="4520767" y="1574564"/>
            <a:ext cx="139849" cy="4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Соединительная линия уступом 217"/>
          <p:cNvCxnSpPr>
            <a:stCxn id="269" idx="2"/>
            <a:endCxn id="263" idx="1"/>
          </p:cNvCxnSpPr>
          <p:nvPr/>
        </p:nvCxnSpPr>
        <p:spPr>
          <a:xfrm rot="5400000">
            <a:off x="5643475" y="2466244"/>
            <a:ext cx="1239114" cy="508520"/>
          </a:xfrm>
          <a:prstGeom prst="bentConnector4">
            <a:avLst>
              <a:gd name="adj1" fmla="val 10630"/>
              <a:gd name="adj2" fmla="val 14495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Скругленный прямоугольник 221"/>
          <p:cNvSpPr/>
          <p:nvPr/>
        </p:nvSpPr>
        <p:spPr>
          <a:xfrm>
            <a:off x="6014247" y="3636620"/>
            <a:ext cx="1213101" cy="373901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effectLst/>
              </a:rPr>
              <a:t>Отделение </a:t>
            </a:r>
            <a:r>
              <a:rPr lang="ru-RU" sz="800" dirty="0" smtClean="0">
                <a:solidFill>
                  <a:prstClr val="black"/>
                </a:solidFill>
                <a:effectLst/>
              </a:rPr>
              <a:t>документоведения</a:t>
            </a:r>
            <a:endParaRPr lang="ru-RU" sz="800" dirty="0">
              <a:solidFill>
                <a:prstClr val="black"/>
              </a:solidFill>
              <a:effectLst/>
            </a:endParaRPr>
          </a:p>
        </p:txBody>
      </p:sp>
      <p:cxnSp>
        <p:nvCxnSpPr>
          <p:cNvPr id="223" name="Соединительная линия уступом 222"/>
          <p:cNvCxnSpPr>
            <a:stCxn id="269" idx="2"/>
            <a:endCxn id="222" idx="1"/>
          </p:cNvCxnSpPr>
          <p:nvPr/>
        </p:nvCxnSpPr>
        <p:spPr>
          <a:xfrm rot="5400000">
            <a:off x="5404459" y="2710735"/>
            <a:ext cx="1722623" cy="503046"/>
          </a:xfrm>
          <a:prstGeom prst="bentConnector4">
            <a:avLst>
              <a:gd name="adj1" fmla="val 7646"/>
              <a:gd name="adj2" fmla="val 14647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Соединительная линия уступом 161"/>
          <p:cNvCxnSpPr/>
          <p:nvPr/>
        </p:nvCxnSpPr>
        <p:spPr>
          <a:xfrm rot="10800000" flipH="1" flipV="1">
            <a:off x="2915693" y="2686275"/>
            <a:ext cx="156109" cy="3630844"/>
          </a:xfrm>
          <a:prstGeom prst="bentConnector3">
            <a:avLst>
              <a:gd name="adj1" fmla="val -14643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Соединительная линия уступом 177"/>
          <p:cNvCxnSpPr>
            <a:stCxn id="39" idx="3"/>
            <a:endCxn id="43" idx="1"/>
          </p:cNvCxnSpPr>
          <p:nvPr/>
        </p:nvCxnSpPr>
        <p:spPr>
          <a:xfrm>
            <a:off x="4500562" y="6105099"/>
            <a:ext cx="428628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Соединительная линия уступом 181"/>
          <p:cNvCxnSpPr>
            <a:stCxn id="39" idx="3"/>
            <a:endCxn id="42" idx="1"/>
          </p:cNvCxnSpPr>
          <p:nvPr/>
        </p:nvCxnSpPr>
        <p:spPr>
          <a:xfrm>
            <a:off x="4500562" y="6105099"/>
            <a:ext cx="434987" cy="11420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Соединительная линия уступом 189"/>
          <p:cNvCxnSpPr>
            <a:stCxn id="24" idx="2"/>
            <a:endCxn id="44" idx="1"/>
          </p:cNvCxnSpPr>
          <p:nvPr/>
        </p:nvCxnSpPr>
        <p:spPr>
          <a:xfrm rot="16200000" flipH="1">
            <a:off x="4068650" y="3852815"/>
            <a:ext cx="2259676" cy="42374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Соединительная линия уступом 194"/>
          <p:cNvCxnSpPr>
            <a:stCxn id="24" idx="2"/>
            <a:endCxn id="45" idx="1"/>
          </p:cNvCxnSpPr>
          <p:nvPr/>
        </p:nvCxnSpPr>
        <p:spPr>
          <a:xfrm rot="16200000" flipH="1">
            <a:off x="4281285" y="3640179"/>
            <a:ext cx="1836006" cy="42534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Соединительная линия уступом 219"/>
          <p:cNvCxnSpPr>
            <a:stCxn id="4" idx="1"/>
            <a:endCxn id="50" idx="1"/>
          </p:cNvCxnSpPr>
          <p:nvPr/>
        </p:nvCxnSpPr>
        <p:spPr>
          <a:xfrm rot="10800000" flipV="1">
            <a:off x="667596" y="1289420"/>
            <a:ext cx="2807808" cy="3403585"/>
          </a:xfrm>
          <a:prstGeom prst="bentConnector3">
            <a:avLst>
              <a:gd name="adj1" fmla="val 1088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6" name="Соединительная линия уступом 305"/>
          <p:cNvCxnSpPr>
            <a:stCxn id="4" idx="1"/>
            <a:endCxn id="48" idx="1"/>
          </p:cNvCxnSpPr>
          <p:nvPr/>
        </p:nvCxnSpPr>
        <p:spPr>
          <a:xfrm rot="10800000" flipV="1">
            <a:off x="663648" y="1289420"/>
            <a:ext cx="2811756" cy="4155483"/>
          </a:xfrm>
          <a:prstGeom prst="bentConnector3">
            <a:avLst>
              <a:gd name="adj1" fmla="val 1081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0" name="Соединительная линия уступом 309"/>
          <p:cNvCxnSpPr>
            <a:stCxn id="4" idx="1"/>
            <a:endCxn id="49" idx="1"/>
          </p:cNvCxnSpPr>
          <p:nvPr/>
        </p:nvCxnSpPr>
        <p:spPr>
          <a:xfrm rot="10800000" flipV="1">
            <a:off x="656472" y="1289421"/>
            <a:ext cx="2818933" cy="4954072"/>
          </a:xfrm>
          <a:prstGeom prst="bentConnector3">
            <a:avLst>
              <a:gd name="adj1" fmla="val 10810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3" name="Соединительная линия уступом 312"/>
          <p:cNvCxnSpPr>
            <a:stCxn id="4" idx="1"/>
            <a:endCxn id="51" idx="1"/>
          </p:cNvCxnSpPr>
          <p:nvPr/>
        </p:nvCxnSpPr>
        <p:spPr>
          <a:xfrm rot="10800000" flipV="1">
            <a:off x="670960" y="1289420"/>
            <a:ext cx="2804444" cy="5730854"/>
          </a:xfrm>
          <a:prstGeom prst="bentConnector3">
            <a:avLst>
              <a:gd name="adj1" fmla="val 10913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24532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711200" y="1798870"/>
            <a:ext cx="7704138" cy="457327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DBED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Испытательный лабораторный центр ФБУЗ «Центр гигиены и эпидемиологии в Республике Адыгея» прошел аккредитацию в Федеральной службе по аккредитации (Росаккредитация):</a:t>
            </a:r>
            <a:br>
              <a:rPr lang="ru-RU" altLang="ru-RU" sz="1800" b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altLang="ru-RU" sz="1800" b="1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- Аттестат аккредитации № </a:t>
            </a:r>
            <a:r>
              <a:rPr lang="en-US" altLang="ru-RU" sz="1800" b="1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RA.RU.21</a:t>
            </a:r>
            <a:r>
              <a:rPr lang="ru-RU" altLang="ru-RU" sz="1800" b="1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АБ18 от 30.04.2015 г. 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smtClean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080808"/>
                </a:solidFill>
                <a:effectLst/>
                <a:latin typeface="Calibri" panose="020F0502020204030204" pitchFamily="34" charset="0"/>
              </a:rPr>
              <a:t>Пройдена аккредитация Органа инспекции ФБУЗ «Центр гигиены и эпидемиологии в Республике Адыгея» в </a:t>
            </a:r>
            <a:r>
              <a:rPr lang="ru-RU" altLang="ru-RU" sz="1800" b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Федеральной службе 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 аккредитации (Росаккредитация), 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внесен в реестр аккредитованных лиц 23 апреля 2015 года: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- Аттестат аккредитации № </a:t>
            </a:r>
            <a:r>
              <a:rPr lang="en-US" altLang="ru-RU" sz="1800" b="1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RA.RU.</a:t>
            </a:r>
            <a:r>
              <a:rPr lang="ru-RU" altLang="ru-RU" sz="1800" b="1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710024 от 25.06.2015 г. 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altLang="ru-RU" sz="1800" b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altLang="ru-RU" sz="1800" b="1" smtClean="0">
                <a:solidFill>
                  <a:srgbClr val="080808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794864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 txBox="1">
            <a:spLocks noChangeArrowheads="1"/>
          </p:cNvSpPr>
          <p:nvPr/>
        </p:nvSpPr>
        <p:spPr bwMode="auto">
          <a:xfrm>
            <a:off x="2500314" y="0"/>
            <a:ext cx="6429375" cy="99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altLang="ru-RU" sz="2000" b="1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1787634"/>
              </p:ext>
            </p:extLst>
          </p:nvPr>
        </p:nvGraphicFramePr>
        <p:xfrm>
          <a:off x="530191" y="2130943"/>
          <a:ext cx="8229600" cy="428574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14734"/>
                <a:gridCol w="1498645"/>
                <a:gridCol w="1858941"/>
                <a:gridCol w="1257280"/>
              </a:tblGrid>
              <a:tr h="772373"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2100" kern="12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 должностей</a:t>
                      </a:r>
                      <a:endParaRPr lang="ru-RU" sz="21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52811" marB="5281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cap="none" spc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Штатных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cap="none" spc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единиц</a:t>
                      </a:r>
                      <a:endParaRPr lang="ru-RU" sz="21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cap="none" spc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Физических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cap="none" spc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</a:t>
                      </a:r>
                      <a:endParaRPr lang="ru-RU" sz="21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ru-RU" sz="21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52811" marB="52811" anchor="ctr"/>
                </a:tc>
              </a:tr>
              <a:tr h="428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Врачи</a:t>
                      </a:r>
                      <a:endParaRPr lang="ru-RU" sz="18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64,0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Средний медицинский персонал </a:t>
                      </a:r>
                      <a:endParaRPr lang="ru-RU" sz="18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88,9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3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Младший медицинский персонал</a:t>
                      </a:r>
                      <a:endParaRPr lang="ru-RU" sz="18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33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Спец. с высшим профессиональным образованием</a:t>
                      </a:r>
                      <a:endParaRPr lang="ru-RU" sz="18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92,3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Инженеры</a:t>
                      </a:r>
                      <a:endParaRPr lang="ru-RU" sz="18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95,5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Прочий персонал </a:t>
                      </a:r>
                      <a:endParaRPr lang="ru-RU" sz="18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91,0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1" i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2100" b="1" i="1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313</a:t>
                      </a:r>
                      <a:endParaRPr lang="ru-RU" sz="21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268</a:t>
                      </a:r>
                      <a:endParaRPr lang="ru-RU" sz="21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86,1</a:t>
                      </a:r>
                      <a:endParaRPr lang="ru-RU" sz="21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1500" y="716981"/>
            <a:ext cx="821531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20000"/>
              </a:lnSpc>
            </a:pPr>
            <a:r>
              <a:rPr lang="ru-RU" altLang="ru-RU" b="1" dirty="0">
                <a:solidFill>
                  <a:srgbClr val="000000"/>
                </a:solidFill>
                <a:effectLst/>
                <a:latin typeface="Calibri" pitchFamily="34" charset="0"/>
                <a:cs typeface="Arial" charset="0"/>
              </a:rPr>
              <a:t>Укомплектованность кадрами в целом по учреждению составляет – </a:t>
            </a:r>
            <a:r>
              <a:rPr lang="ru-RU" altLang="ru-RU" b="1" dirty="0" smtClean="0">
                <a:solidFill>
                  <a:srgbClr val="000000"/>
                </a:solidFill>
                <a:effectLst/>
                <a:latin typeface="Calibri" pitchFamily="34" charset="0"/>
                <a:cs typeface="Arial" charset="0"/>
              </a:rPr>
              <a:t>86,1%. </a:t>
            </a:r>
            <a:r>
              <a:rPr lang="ru-RU" altLang="ru-RU" b="1" dirty="0">
                <a:solidFill>
                  <a:srgbClr val="000000"/>
                </a:solidFill>
                <a:effectLst/>
                <a:latin typeface="Calibri" pitchFamily="34" charset="0"/>
                <a:cs typeface="Arial" charset="0"/>
              </a:rPr>
              <a:t>Самый низкий процент укомплектованности по группам должностей составляют врачи – </a:t>
            </a:r>
            <a:r>
              <a:rPr lang="ru-RU" altLang="ru-RU" b="1" dirty="0" smtClean="0">
                <a:solidFill>
                  <a:srgbClr val="000000"/>
                </a:solidFill>
                <a:effectLst/>
                <a:latin typeface="Calibri" pitchFamily="34" charset="0"/>
                <a:cs typeface="Arial" charset="0"/>
              </a:rPr>
              <a:t>64%. </a:t>
            </a:r>
            <a:endParaRPr lang="ru-RU" altLang="ru-RU" b="1" dirty="0">
              <a:solidFill>
                <a:srgbClr val="000000"/>
              </a:solidFill>
              <a:effectLst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64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2500314" y="0"/>
            <a:ext cx="6429375" cy="99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fr-FR" altLang="ru-RU" sz="2000" b="1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9933101"/>
              </p:ext>
            </p:extLst>
          </p:nvPr>
        </p:nvGraphicFramePr>
        <p:xfrm>
          <a:off x="503038" y="1031854"/>
          <a:ext cx="8426680" cy="621510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77026"/>
                <a:gridCol w="878982"/>
                <a:gridCol w="842668"/>
                <a:gridCol w="842668"/>
                <a:gridCol w="1685336"/>
              </a:tblGrid>
              <a:tr h="623446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kern="120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200" kern="120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государственной услуги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T="52811" marB="52811" anchor="ctr"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Значение количественных показателей выполнения государственного задания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Значение качественных показателей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1 </a:t>
                      </a:r>
                      <a:r>
                        <a:rPr lang="ru-RU" sz="1200" baseline="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госуслуга</a:t>
                      </a:r>
                      <a:r>
                        <a:rPr lang="ru-RU" sz="1200" baseline="0" dirty="0" smtClean="0">
                          <a:latin typeface="+mj-lt"/>
                        </a:rPr>
                        <a:t>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j-lt"/>
                        </a:rPr>
                        <a:t>Проведение санитарно-эпидемиологических исследований и испытаний</a:t>
                      </a:r>
                      <a:endParaRPr lang="ru-RU" sz="1200" b="1" i="0" baseline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158700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161120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101,5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2 </a:t>
                      </a:r>
                      <a:r>
                        <a:rPr lang="ru-RU" sz="1200" baseline="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госуслуга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j-lt"/>
                        </a:rPr>
                        <a:t>Проведение санитарно-эпидемиологических экспертиз по  проектной и иной документации</a:t>
                      </a:r>
                      <a:endParaRPr lang="ru-RU" sz="1200" b="1" i="0" baseline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2179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2179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3 </a:t>
                      </a:r>
                      <a:r>
                        <a:rPr lang="ru-RU" sz="1200" baseline="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госуслуга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j-lt"/>
                        </a:rPr>
                        <a:t>Проведение санитарно-эпидемиологических расследований инфекционных заболеваний</a:t>
                      </a:r>
                      <a:endParaRPr lang="ru-RU" sz="1200" b="1" i="0" baseline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659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694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105,3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4 </a:t>
                      </a:r>
                      <a:r>
                        <a:rPr lang="ru-RU" sz="1200" baseline="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госуслуга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j-lt"/>
                        </a:rPr>
                        <a:t>Проведение санитарно-эпидемиологических расследований профзаболеваний</a:t>
                      </a:r>
                      <a:endParaRPr lang="ru-RU" sz="1200" b="1" i="0" baseline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1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5 </a:t>
                      </a:r>
                      <a:r>
                        <a:rPr lang="ru-RU" sz="1200" baseline="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госуслуга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j-lt"/>
                        </a:rPr>
                        <a:t>Проведение санитарно-эпидемиологических расследований случаев массовых неинфекционных заболеваний</a:t>
                      </a:r>
                      <a:endParaRPr lang="ru-RU" sz="1200" b="1" i="0" baseline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2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6 </a:t>
                      </a:r>
                      <a:r>
                        <a:rPr lang="ru-RU" sz="1200" baseline="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госуслуга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+mj-lt"/>
                        </a:rPr>
                        <a:t>Организация и проведение СГМ</a:t>
                      </a:r>
                      <a:endParaRPr lang="ru-RU" sz="1200" b="1" i="0" baseline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767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767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2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i="0" baseline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200" b="0" i="0" baseline="0" dirty="0" err="1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госуслуга</a:t>
                      </a:r>
                      <a:r>
                        <a:rPr lang="ru-RU" sz="1200" b="0" i="0" baseline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0" baseline="0" dirty="0" smtClean="0">
                          <a:latin typeface="+mj-lt"/>
                          <a:ea typeface="Times New Roman"/>
                          <a:cs typeface="Times New Roman"/>
                        </a:rPr>
                        <a:t>Организация и проведение </a:t>
                      </a:r>
                      <a:r>
                        <a:rPr lang="ru-RU" sz="1200" b="1" i="0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статнаблюдения</a:t>
                      </a:r>
                      <a:endParaRPr lang="ru-RU" sz="1200" b="1" i="0" baseline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3680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3680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1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i="0" baseline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1200" b="0" i="0" baseline="0" dirty="0" err="1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госуслуга</a:t>
                      </a:r>
                      <a:r>
                        <a:rPr lang="ru-RU" sz="1200" b="0" i="0" baseline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0" baseline="0" dirty="0" smtClean="0">
                          <a:latin typeface="+mj-lt"/>
                          <a:ea typeface="Times New Roman"/>
                          <a:cs typeface="Times New Roman"/>
                        </a:rPr>
                        <a:t>Государственный учет инфекционных профзаболеваний, массовых неинфекционных заболеваний</a:t>
                      </a:r>
                      <a:endParaRPr lang="ru-RU" sz="1200" b="1" i="0" baseline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9801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10146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104,0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4282" y="0"/>
            <a:ext cx="864096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Отчет по выполнению государственного задания </a:t>
            </a:r>
            <a:br>
              <a:rPr lang="ru-RU" altLang="ru-RU" sz="1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ФБУЗ «Центр гигиены и эпидемиологии в Республике Адыгея» </a:t>
            </a:r>
            <a:br>
              <a:rPr lang="ru-RU" altLang="ru-RU" sz="1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за 2015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428400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42938" y="1562322"/>
            <a:ext cx="7854950" cy="148355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DDEBC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  <a:t>В </a:t>
            </a:r>
            <a:r>
              <a:rPr lang="ru-RU" altLang="ru-RU" b="1" dirty="0" smtClean="0">
                <a:solidFill>
                  <a:srgbClr val="080808"/>
                </a:solidFill>
                <a:latin typeface="Calibri" pitchFamily="34" charset="0"/>
              </a:rPr>
              <a:t>2015 году </a:t>
            </a:r>
            <a: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  <a:t>ФБУЗ «Центр гигиены и эпидемиологии в Республике Адыгея»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  <a:t>в качестве экспертной организации привлекался: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altLang="ru-RU" sz="1700" b="1" u="sng" dirty="0" smtClean="0">
                <a:solidFill>
                  <a:srgbClr val="0000FF"/>
                </a:solidFill>
                <a:latin typeface="Calibri" pitchFamily="34" charset="0"/>
              </a:rPr>
              <a:t> для </a:t>
            </a:r>
            <a:r>
              <a:rPr lang="ru-RU" altLang="ru-RU" sz="1700" b="1" u="sng" dirty="0">
                <a:solidFill>
                  <a:srgbClr val="0000FF"/>
                </a:solidFill>
                <a:latin typeface="Calibri" pitchFamily="34" charset="0"/>
              </a:rPr>
              <a:t>выполнения </a:t>
            </a:r>
            <a:r>
              <a:rPr lang="ru-RU" altLang="ru-RU" sz="1700" b="1" u="sng" dirty="0" smtClean="0">
                <a:solidFill>
                  <a:srgbClr val="0000FF"/>
                </a:solidFill>
                <a:latin typeface="Calibri" pitchFamily="34" charset="0"/>
              </a:rPr>
              <a:t>2179 </a:t>
            </a:r>
            <a:r>
              <a:rPr lang="ru-RU" altLang="ru-RU" sz="1700" b="1" u="sng" dirty="0">
                <a:solidFill>
                  <a:srgbClr val="0000FF"/>
                </a:solidFill>
                <a:latin typeface="Calibri" pitchFamily="34" charset="0"/>
              </a:rPr>
              <a:t>санитарно-эпидемиологических </a:t>
            </a:r>
            <a:r>
              <a:rPr lang="ru-RU" altLang="ru-RU" sz="1700" b="1" u="sng" dirty="0" smtClean="0">
                <a:solidFill>
                  <a:srgbClr val="0000FF"/>
                </a:solidFill>
                <a:latin typeface="Calibri" pitchFamily="34" charset="0"/>
              </a:rPr>
              <a:t>экспертиз.</a:t>
            </a:r>
            <a:endParaRPr lang="ru-RU" altLang="ru-RU" sz="1700" b="1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42910" y="5507666"/>
            <a:ext cx="7900987" cy="125975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DDEBC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b="1" u="sng" dirty="0" smtClean="0">
                <a:solidFill>
                  <a:srgbClr val="0000FF"/>
                </a:solidFill>
                <a:latin typeface="Calibri" pitchFamily="34" charset="0"/>
              </a:rPr>
              <a:t>77,2% </a:t>
            </a:r>
            <a:r>
              <a:rPr lang="ru-RU" altLang="ru-RU" b="1" u="sng" dirty="0">
                <a:solidFill>
                  <a:srgbClr val="0000FF"/>
                </a:solidFill>
                <a:latin typeface="Calibri" pitchFamily="34" charset="0"/>
              </a:rPr>
              <a:t>плановых проверок юридических лиц и индивидуальных предпринимателей</a:t>
            </a:r>
            <a:r>
              <a:rPr lang="ru-RU" altLang="ru-RU" b="1" u="sng" dirty="0">
                <a:solidFill>
                  <a:srgbClr val="080808"/>
                </a:solidFill>
                <a:latin typeface="Calibri" pitchFamily="34" charset="0"/>
              </a:rPr>
              <a:t> </a:t>
            </a:r>
            <a: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  <a:t>проведено с применением лабораторных и инструментальных методов исследования.</a:t>
            </a:r>
            <a:r>
              <a:rPr lang="ru-RU" altLang="ru-RU" dirty="0">
                <a:solidFill>
                  <a:srgbClr val="080808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25475" y="3392451"/>
            <a:ext cx="7848600" cy="17328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DDEBC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  <a:t>Для обеспечения контрольно-надзорных мероприятий и ведения социально-гигиенического мониторинга</a:t>
            </a:r>
            <a:b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</a:br>
            <a: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  <a:t>ФБУЗ «Центр  гигиены и эпидемиологии в Республике Адыгея» </a:t>
            </a:r>
            <a:b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</a:br>
            <a: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  <a:t>в </a:t>
            </a:r>
            <a:r>
              <a:rPr lang="ru-RU" altLang="ru-RU" b="1" dirty="0" smtClean="0">
                <a:solidFill>
                  <a:srgbClr val="080808"/>
                </a:solidFill>
                <a:latin typeface="Calibri" pitchFamily="34" charset="0"/>
              </a:rPr>
              <a:t> </a:t>
            </a:r>
            <a: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  <a:t>2015 </a:t>
            </a:r>
            <a:r>
              <a:rPr lang="ru-RU" altLang="ru-RU" b="1" dirty="0" smtClean="0">
                <a:solidFill>
                  <a:srgbClr val="080808"/>
                </a:solidFill>
                <a:latin typeface="Calibri" pitchFamily="34" charset="0"/>
              </a:rPr>
              <a:t>году </a:t>
            </a:r>
            <a:r>
              <a:rPr lang="ru-RU" altLang="ru-RU" b="1" u="sng" dirty="0">
                <a:solidFill>
                  <a:srgbClr val="0000FF"/>
                </a:solidFill>
                <a:latin typeface="Calibri" pitchFamily="34" charset="0"/>
              </a:rPr>
              <a:t>провел  </a:t>
            </a:r>
            <a:r>
              <a:rPr lang="ru-RU" altLang="ru-RU" b="1" u="sng" dirty="0" smtClean="0">
                <a:solidFill>
                  <a:srgbClr val="0000FF"/>
                </a:solidFill>
                <a:latin typeface="Calibri" pitchFamily="34" charset="0"/>
              </a:rPr>
              <a:t>161120 </a:t>
            </a:r>
            <a:r>
              <a:rPr lang="ru-RU" altLang="ru-RU" b="1" u="sng" dirty="0">
                <a:solidFill>
                  <a:srgbClr val="0000FF"/>
                </a:solidFill>
                <a:latin typeface="Calibri" pitchFamily="34" charset="0"/>
              </a:rPr>
              <a:t>лабораторных исследований</a:t>
            </a:r>
            <a:r>
              <a:rPr lang="ru-RU" altLang="ru-RU" b="1" dirty="0">
                <a:solidFill>
                  <a:srgbClr val="080808"/>
                </a:solidFill>
                <a:latin typeface="Calibri" pitchFamily="34" charset="0"/>
              </a:rPr>
              <a:t>.</a:t>
            </a:r>
            <a:r>
              <a:rPr lang="ru-RU" altLang="ru-RU" dirty="0">
                <a:solidFill>
                  <a:srgbClr val="080808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42939" y="300729"/>
            <a:ext cx="7831137" cy="91502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CCFF99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6B6B6B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Обеспечение деятельности Управления </a:t>
            </a:r>
            <a:r>
              <a:rPr lang="ru-RU" altLang="ru-RU" sz="1800" b="1" u="sng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Роспотребнадзора</a:t>
            </a:r>
            <a:r>
              <a:rPr lang="ru-RU" altLang="ru-RU" sz="1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по Республике Адыгея в </a:t>
            </a:r>
            <a:r>
              <a:rPr lang="ru-RU" altLang="ru-RU" sz="1800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2015 </a:t>
            </a:r>
            <a:r>
              <a:rPr lang="ru-RU" altLang="ru-RU" sz="1800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году</a:t>
            </a:r>
            <a:r>
              <a:rPr lang="ru-RU" alt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ru-RU" altLang="ru-RU" sz="1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971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08" grpId="0" animBg="1"/>
      <p:bldP spid="47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8988108"/>
              </p:ext>
            </p:extLst>
          </p:nvPr>
        </p:nvGraphicFramePr>
        <p:xfrm>
          <a:off x="1357290" y="2392980"/>
          <a:ext cx="6500858" cy="453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691" name="Rectangle 2"/>
          <p:cNvSpPr txBox="1">
            <a:spLocks noChangeArrowheads="1"/>
          </p:cNvSpPr>
          <p:nvPr/>
        </p:nvSpPr>
        <p:spPr bwMode="auto">
          <a:xfrm>
            <a:off x="2500314" y="0"/>
            <a:ext cx="6429375" cy="99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altLang="ru-RU" sz="2000" b="1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114692" name="Rectangle 2"/>
          <p:cNvSpPr txBox="1">
            <a:spLocks noChangeArrowheads="1"/>
          </p:cNvSpPr>
          <p:nvPr/>
        </p:nvSpPr>
        <p:spPr bwMode="auto">
          <a:xfrm>
            <a:off x="3071814" y="0"/>
            <a:ext cx="5857875" cy="99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altLang="ru-RU" sz="2000" u="sng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114693" name="Rectangle 2"/>
          <p:cNvSpPr txBox="1">
            <a:spLocks noChangeArrowheads="1"/>
          </p:cNvSpPr>
          <p:nvPr/>
        </p:nvSpPr>
        <p:spPr bwMode="auto">
          <a:xfrm>
            <a:off x="496888" y="716982"/>
            <a:ext cx="8143875" cy="115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effectLst/>
                <a:latin typeface="Calibri" pitchFamily="34" charset="0"/>
              </a:rPr>
              <a:t>В целях оценки санитарно-эпидемиологического благополучия населения Республики Адыгея в </a:t>
            </a:r>
            <a:r>
              <a:rPr lang="ru-RU" altLang="ru-RU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2015 </a:t>
            </a:r>
            <a:r>
              <a:rPr lang="ru-RU" altLang="ru-RU" b="1" dirty="0">
                <a:solidFill>
                  <a:srgbClr val="002060"/>
                </a:solidFill>
                <a:effectLst/>
                <a:latin typeface="Calibri" pitchFamily="34" charset="0"/>
              </a:rPr>
              <a:t>году</a:t>
            </a:r>
            <a:r>
              <a:rPr lang="ru-RU" altLang="ru-RU" dirty="0">
                <a:solidFill>
                  <a:srgbClr val="002060"/>
                </a:solidFill>
                <a:effectLst/>
                <a:latin typeface="Calibri" pitchFamily="34" charset="0"/>
              </a:rPr>
              <a:t/>
            </a:r>
            <a:br>
              <a:rPr lang="ru-RU" altLang="ru-RU" dirty="0">
                <a:solidFill>
                  <a:srgbClr val="002060"/>
                </a:solidFill>
                <a:effectLst/>
                <a:latin typeface="Calibri" pitchFamily="34" charset="0"/>
              </a:rPr>
            </a:br>
            <a:r>
              <a:rPr lang="ru-RU" altLang="ru-RU" b="1" dirty="0">
                <a:solidFill>
                  <a:srgbClr val="002060"/>
                </a:solidFill>
                <a:effectLst/>
                <a:latin typeface="Calibri" pitchFamily="34" charset="0"/>
              </a:rPr>
              <a:t>ФБУЗ «Центр гигиены и эпидемиологии в Республике Адыгея» выполнены лабораторные исследования и измерения:</a:t>
            </a:r>
            <a:endParaRPr lang="ru-RU" altLang="ru-RU" u="sng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rgbClr val="33CC33">
              <a:lumMod val="50000"/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ФБУЗ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«Центр гигиены и эпидемиологии в Республике </a:t>
            </a:r>
            <a:r>
              <a:rPr kumimoji="0" lang="ru-RU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Адыгея»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28668" y="1746234"/>
            <a:ext cx="8472488" cy="13752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rgbClr val="003300"/>
                </a:solidFill>
                <a:effectLst/>
                <a:latin typeface="Calibri" pitchFamily="34" charset="0"/>
              </a:rPr>
              <a:t>В </a:t>
            </a:r>
            <a:r>
              <a:rPr lang="ru-RU" altLang="ru-RU" dirty="0" smtClean="0">
                <a:solidFill>
                  <a:srgbClr val="003300"/>
                </a:solidFill>
                <a:effectLst/>
                <a:latin typeface="Calibri" pitchFamily="34" charset="0"/>
              </a:rPr>
              <a:t>2015 </a:t>
            </a:r>
            <a:r>
              <a:rPr lang="ru-RU" altLang="ru-RU" dirty="0">
                <a:solidFill>
                  <a:srgbClr val="003300"/>
                </a:solidFill>
                <a:effectLst/>
                <a:latin typeface="Calibri" pitchFamily="34" charset="0"/>
              </a:rPr>
              <a:t>году с целью 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проведения социально-гигиенического мониторинга</a:t>
            </a:r>
            <a:r>
              <a:rPr lang="ru-RU" altLang="ru-RU" dirty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ru-RU" altLang="ru-RU" dirty="0">
                <a:solidFill>
                  <a:srgbClr val="003300"/>
                </a:solidFill>
                <a:effectLst/>
                <a:latin typeface="Calibri" pitchFamily="34" charset="0"/>
              </a:rPr>
              <a:t>было проведено </a:t>
            </a:r>
            <a:r>
              <a:rPr lang="ru-RU" altLang="ru-RU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21657 </a:t>
            </a:r>
            <a:r>
              <a:rPr lang="ru-RU" altLang="ru-RU" b="1" dirty="0">
                <a:solidFill>
                  <a:srgbClr val="0000FF"/>
                </a:solidFill>
                <a:effectLst/>
                <a:latin typeface="Calibri" pitchFamily="34" charset="0"/>
              </a:rPr>
              <a:t>лабораторных исследований и </a:t>
            </a:r>
            <a:r>
              <a:rPr lang="ru-RU" altLang="ru-RU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измерений</a:t>
            </a:r>
            <a:r>
              <a:rPr lang="ru-RU" altLang="ru-RU" dirty="0">
                <a:solidFill>
                  <a:srgbClr val="003300"/>
                </a:solidFill>
                <a:effectLst/>
                <a:latin typeface="Calibri" pitchFamily="34" charset="0"/>
              </a:rPr>
              <a:t>.</a:t>
            </a:r>
            <a:endParaRPr lang="ru-RU" altLang="ru-RU" b="1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000100" y="317474"/>
            <a:ext cx="7777162" cy="117540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3333FF"/>
                </a:solidFill>
                <a:effectLst/>
                <a:latin typeface="Century Gothic" pitchFamily="34" charset="0"/>
              </a:rPr>
              <a:t>Одним из приоритетных направлений деятельности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3333FF"/>
                </a:solidFill>
                <a:effectLst/>
                <a:latin typeface="Century Gothic" pitchFamily="34" charset="0"/>
              </a:rPr>
              <a:t>в </a:t>
            </a:r>
            <a:r>
              <a:rPr lang="ru-RU" altLang="ru-RU" sz="1600" b="1" dirty="0" smtClean="0">
                <a:solidFill>
                  <a:srgbClr val="3333FF"/>
                </a:solidFill>
                <a:effectLst/>
                <a:latin typeface="Century Gothic" pitchFamily="34" charset="0"/>
              </a:rPr>
              <a:t>2015году  </a:t>
            </a:r>
            <a:r>
              <a:rPr lang="ru-RU" altLang="ru-RU" sz="1600" b="1" dirty="0">
                <a:solidFill>
                  <a:srgbClr val="3333FF"/>
                </a:solidFill>
                <a:effectLst/>
                <a:latin typeface="Century Gothic" pitchFamily="34" charset="0"/>
              </a:rPr>
              <a:t>являлся </a:t>
            </a:r>
            <a:r>
              <a:rPr lang="ru-RU" altLang="ru-RU" sz="1600" b="1" u="sng" dirty="0">
                <a:solidFill>
                  <a:srgbClr val="CC0000"/>
                </a:solidFill>
                <a:effectLst/>
                <a:latin typeface="Century Gothic" pitchFamily="34" charset="0"/>
              </a:rPr>
              <a:t>социально-гигиенический мониторинг</a:t>
            </a:r>
            <a:r>
              <a:rPr lang="ru-RU" altLang="ru-RU" sz="1600" b="1" dirty="0">
                <a:solidFill>
                  <a:srgbClr val="3333FF"/>
                </a:solidFill>
                <a:effectLst/>
                <a:latin typeface="Century Gothic" pitchFamily="34" charset="0"/>
              </a:rPr>
              <a:t>,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3333FF"/>
                </a:solidFill>
                <a:effectLst/>
                <a:latin typeface="Century Gothic" pitchFamily="34" charset="0"/>
              </a:rPr>
              <a:t>в </a:t>
            </a:r>
            <a:r>
              <a:rPr lang="ru-RU" altLang="ru-RU" sz="1600" b="1" dirty="0" err="1">
                <a:solidFill>
                  <a:srgbClr val="3333FF"/>
                </a:solidFill>
                <a:effectLst/>
                <a:latin typeface="Century Gothic" pitchFamily="34" charset="0"/>
              </a:rPr>
              <a:t>т.ч</a:t>
            </a:r>
            <a:r>
              <a:rPr lang="ru-RU" altLang="ru-RU" sz="1600" b="1" dirty="0">
                <a:solidFill>
                  <a:srgbClr val="3333FF"/>
                </a:solidFill>
                <a:effectLst/>
                <a:latin typeface="Century Gothic" pitchFamily="34" charset="0"/>
              </a:rPr>
              <a:t>. мониторинг факторов среды обитания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3333FF"/>
                </a:solidFill>
                <a:effectLst/>
                <a:latin typeface="Century Gothic" pitchFamily="34" charset="0"/>
              </a:rPr>
              <a:t>атмосферного воздуха, питьевой воды, почвы, пищевых продуктов.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42910" y="4532316"/>
            <a:ext cx="8343900" cy="25781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rgbClr val="080808"/>
                </a:solidFill>
                <a:effectLst/>
                <a:latin typeface="Calibri" pitchFamily="34" charset="0"/>
              </a:rPr>
              <a:t>В </a:t>
            </a:r>
            <a:r>
              <a:rPr lang="ru-RU" altLang="ru-RU" sz="1600" dirty="0" smtClean="0">
                <a:solidFill>
                  <a:srgbClr val="080808"/>
                </a:solidFill>
                <a:effectLst/>
                <a:latin typeface="Calibri" pitchFamily="34" charset="0"/>
              </a:rPr>
              <a:t>2015 </a:t>
            </a:r>
            <a:r>
              <a:rPr lang="ru-RU" altLang="ru-RU" sz="1600" dirty="0">
                <a:solidFill>
                  <a:srgbClr val="080808"/>
                </a:solidFill>
                <a:effectLst/>
                <a:latin typeface="Calibri" pitchFamily="34" charset="0"/>
              </a:rPr>
              <a:t>году было исследовано</a:t>
            </a:r>
            <a:r>
              <a:rPr lang="ru-RU" altLang="ru-RU" sz="1600" b="1" dirty="0">
                <a:effectLst/>
                <a:latin typeface="Calibri" pitchFamily="34" charset="0"/>
              </a:rPr>
              <a:t> </a:t>
            </a:r>
            <a:r>
              <a:rPr lang="ru-RU" altLang="ru-RU" sz="1600" b="1" dirty="0">
                <a:solidFill>
                  <a:srgbClr val="000099"/>
                </a:solidFill>
                <a:effectLst/>
                <a:latin typeface="Calibri" pitchFamily="34" charset="0"/>
              </a:rPr>
              <a:t>пищевых продуктов :</a:t>
            </a:r>
            <a:r>
              <a:rPr lang="ru-RU" altLang="ru-RU" sz="1600" dirty="0">
                <a:effectLst/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4585</a:t>
            </a:r>
            <a:r>
              <a:rPr lang="ru-RU" altLang="ru-RU" sz="1600" dirty="0" smtClean="0">
                <a:solidFill>
                  <a:srgbClr val="003300"/>
                </a:solidFill>
                <a:effectLst/>
                <a:latin typeface="Calibri" pitchFamily="34" charset="0"/>
              </a:rPr>
              <a:t> </a:t>
            </a:r>
            <a:r>
              <a:rPr lang="ru-RU" altLang="ru-RU" sz="1600" b="1" dirty="0">
                <a:solidFill>
                  <a:srgbClr val="0000FF"/>
                </a:solidFill>
                <a:effectLst/>
                <a:latin typeface="Calibri" pitchFamily="34" charset="0"/>
              </a:rPr>
              <a:t>проб</a:t>
            </a:r>
            <a:r>
              <a:rPr lang="ru-RU" altLang="ru-RU" sz="1600" dirty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ru-RU" altLang="ru-RU" sz="1600" b="1" dirty="0">
                <a:solidFill>
                  <a:srgbClr val="0000FF"/>
                </a:solidFill>
                <a:effectLst/>
                <a:latin typeface="Calibri" pitchFamily="34" charset="0"/>
              </a:rPr>
              <a:t>по микробиологическим, </a:t>
            </a:r>
            <a:r>
              <a:rPr lang="ru-RU" altLang="ru-RU" sz="16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1785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проб </a:t>
            </a:r>
            <a:r>
              <a:rPr lang="ru-RU" altLang="ru-RU" sz="1600" b="1" dirty="0">
                <a:solidFill>
                  <a:srgbClr val="0000FF"/>
                </a:solidFill>
                <a:effectLst/>
                <a:latin typeface="Calibri" pitchFamily="34" charset="0"/>
              </a:rPr>
              <a:t>по 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санитарно-химическим, </a:t>
            </a:r>
            <a:b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2736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проб по физико-химическим </a:t>
            </a:r>
            <a:endParaRPr lang="en-US" altLang="ru-RU" sz="1600" b="1" dirty="0">
              <a:solidFill>
                <a:srgbClr val="0000FF"/>
              </a:solidFill>
              <a:effectLst/>
              <a:latin typeface="Calibri" pitchFamily="34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rgbClr val="0000FF"/>
                </a:solidFill>
                <a:effectLst/>
                <a:latin typeface="Calibri" pitchFamily="34" charset="0"/>
              </a:rPr>
              <a:t>и </a:t>
            </a:r>
            <a:r>
              <a:rPr lang="ru-RU" altLang="ru-RU" sz="16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447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проб </a:t>
            </a:r>
            <a:r>
              <a:rPr lang="ru-RU" altLang="ru-RU" sz="1600" b="1" dirty="0">
                <a:solidFill>
                  <a:srgbClr val="0000FF"/>
                </a:solidFill>
                <a:effectLst/>
                <a:latin typeface="Calibri" pitchFamily="34" charset="0"/>
              </a:rPr>
              <a:t>по радиологическим показателям</a:t>
            </a: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  <a:endParaRPr lang="ru-RU" altLang="ru-RU" sz="1600" b="1" dirty="0">
              <a:solidFill>
                <a:srgbClr val="0000FF"/>
              </a:solidFill>
              <a:effectLst/>
              <a:latin typeface="Calibri" pitchFamily="34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rgbClr val="0000FF"/>
                </a:solidFill>
                <a:effectLst/>
                <a:latin typeface="Calibri" pitchFamily="34" charset="0"/>
              </a:rPr>
              <a:t>Удельный вес нестандартных 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проб составил по:  микробиологическим показателям – 0,9%, </a:t>
            </a:r>
            <a:r>
              <a:rPr lang="ru-RU" altLang="ru-RU" sz="1600" b="1" dirty="0">
                <a:solidFill>
                  <a:srgbClr val="0000FF"/>
                </a:solidFill>
                <a:effectLst/>
                <a:latin typeface="Calibri" pitchFamily="34" charset="0"/>
              </a:rPr>
              <a:t>физико-химическим </a:t>
            </a:r>
            <a:r>
              <a:rPr lang="ru-RU" altLang="ru-RU" sz="1600" b="1" dirty="0" smtClean="0">
                <a:solidFill>
                  <a:srgbClr val="0000FF"/>
                </a:solidFill>
                <a:effectLst/>
                <a:latin typeface="Calibri" pitchFamily="34" charset="0"/>
              </a:rPr>
              <a:t>- 1,1%.</a:t>
            </a:r>
            <a:endParaRPr lang="ru-RU" altLang="ru-RU" sz="1600" b="1" dirty="0">
              <a:solidFill>
                <a:srgbClr val="0000FF"/>
              </a:solidFill>
              <a:effectLst/>
              <a:latin typeface="Calibri" pitchFamily="34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chemeClr val="bg2"/>
                </a:solidFill>
                <a:effectLst/>
                <a:latin typeface="Calibri" pitchFamily="34" charset="0"/>
              </a:rPr>
              <a:t>В исследованных пробах пищевых продуктов наличие опасных химических токсичных элементов, радионуклидов, пестицидов, </a:t>
            </a:r>
            <a:r>
              <a:rPr lang="ru-RU" altLang="ru-RU" sz="1600" b="1" dirty="0" err="1">
                <a:solidFill>
                  <a:schemeClr val="bg2"/>
                </a:solidFill>
                <a:effectLst/>
                <a:latin typeface="Calibri" pitchFamily="34" charset="0"/>
              </a:rPr>
              <a:t>микотоксинов</a:t>
            </a:r>
            <a:r>
              <a:rPr lang="ru-RU" altLang="ru-RU" sz="1600" b="1" dirty="0">
                <a:solidFill>
                  <a:schemeClr val="bg2"/>
                </a:solidFill>
                <a:effectLst/>
                <a:latin typeface="Calibri" pitchFamily="34" charset="0"/>
              </a:rPr>
              <a:t>, </a:t>
            </a:r>
            <a:r>
              <a:rPr lang="ru-RU" altLang="ru-RU" sz="1600" b="1" dirty="0" err="1">
                <a:solidFill>
                  <a:schemeClr val="bg2"/>
                </a:solidFill>
                <a:effectLst/>
                <a:latin typeface="Calibri" pitchFamily="34" charset="0"/>
              </a:rPr>
              <a:t>нитрозаминов</a:t>
            </a:r>
            <a:r>
              <a:rPr lang="ru-RU" altLang="ru-RU" sz="1600" b="1" dirty="0">
                <a:solidFill>
                  <a:schemeClr val="bg2"/>
                </a:solidFill>
                <a:effectLst/>
                <a:latin typeface="Calibri" pitchFamily="34" charset="0"/>
              </a:rPr>
              <a:t>, антибиотиков 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bg2"/>
                </a:solidFill>
                <a:effectLst/>
                <a:latin typeface="Calibri" pitchFamily="34" charset="0"/>
              </a:rPr>
              <a:t>в количествах, превышающих гигиенические нормативы, </a:t>
            </a:r>
            <a:r>
              <a:rPr lang="ru-RU" altLang="ru-RU" sz="1600" b="1" u="sng" dirty="0">
                <a:solidFill>
                  <a:schemeClr val="bg2"/>
                </a:solidFill>
                <a:effectLst/>
                <a:latin typeface="Calibri" pitchFamily="34" charset="0"/>
              </a:rPr>
              <a:t>не зарегистрировано.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071670" y="3675060"/>
            <a:ext cx="5903912" cy="64363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anchor="ctr"/>
          <a:lstStyle/>
          <a:p>
            <a:pPr algn="ctr"/>
            <a:r>
              <a:rPr lang="ru-RU" altLang="ru-RU" sz="2000" b="1">
                <a:solidFill>
                  <a:srgbClr val="3333FF"/>
                </a:solidFill>
                <a:effectLst/>
                <a:latin typeface="Calibri" pitchFamily="34" charset="0"/>
              </a:rPr>
              <a:t>Продовольственное сырье и пищевые продукты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-30117" y="7620552"/>
            <a:ext cx="9174117" cy="301073"/>
          </a:xfrm>
          <a:custGeom>
            <a:avLst/>
            <a:gdLst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5765990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0 w 6572264"/>
              <a:gd name="connsiteY4" fmla="*/ 454175 h 454175"/>
              <a:gd name="connsiteX0" fmla="*/ 0 w 6572264"/>
              <a:gd name="connsiteY0" fmla="*/ 454175 h 454175"/>
              <a:gd name="connsiteX1" fmla="*/ 806274 w 6572264"/>
              <a:gd name="connsiteY1" fmla="*/ 0 h 454175"/>
              <a:gd name="connsiteX2" fmla="*/ 6572264 w 6572264"/>
              <a:gd name="connsiteY2" fmla="*/ 0 h 454175"/>
              <a:gd name="connsiteX3" fmla="*/ 6551776 w 6572264"/>
              <a:gd name="connsiteY3" fmla="*/ 454175 h 454175"/>
              <a:gd name="connsiteX4" fmla="*/ 6544555 w 6572264"/>
              <a:gd name="connsiteY4" fmla="*/ 446789 h 454175"/>
              <a:gd name="connsiteX5" fmla="*/ 0 w 6572264"/>
              <a:gd name="connsiteY5" fmla="*/ 454175 h 454175"/>
              <a:gd name="connsiteX0" fmla="*/ 0 w 6588526"/>
              <a:gd name="connsiteY0" fmla="*/ 454175 h 454175"/>
              <a:gd name="connsiteX1" fmla="*/ 806274 w 6588526"/>
              <a:gd name="connsiteY1" fmla="*/ 0 h 454175"/>
              <a:gd name="connsiteX2" fmla="*/ 6572264 w 6588526"/>
              <a:gd name="connsiteY2" fmla="*/ 0 h 454175"/>
              <a:gd name="connsiteX3" fmla="*/ 6551776 w 6588526"/>
              <a:gd name="connsiteY3" fmla="*/ 454175 h 454175"/>
              <a:gd name="connsiteX4" fmla="*/ 6544555 w 6588526"/>
              <a:gd name="connsiteY4" fmla="*/ 446789 h 454175"/>
              <a:gd name="connsiteX5" fmla="*/ 0 w 6588526"/>
              <a:gd name="connsiteY5" fmla="*/ 454175 h 4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526" h="454175">
                <a:moveTo>
                  <a:pt x="0" y="454175"/>
                </a:moveTo>
                <a:lnTo>
                  <a:pt x="806274" y="0"/>
                </a:lnTo>
                <a:lnTo>
                  <a:pt x="6572264" y="0"/>
                </a:lnTo>
                <a:lnTo>
                  <a:pt x="6551776" y="454175"/>
                </a:lnTo>
                <a:cubicBezTo>
                  <a:pt x="6549369" y="451713"/>
                  <a:pt x="6588526" y="352269"/>
                  <a:pt x="6544555" y="446789"/>
                </a:cubicBezTo>
                <a:lnTo>
                  <a:pt x="0" y="454175"/>
                </a:lnTo>
                <a:close/>
              </a:path>
            </a:pathLst>
          </a:custGeom>
          <a:solidFill>
            <a:schemeClr val="accent1">
              <a:lumMod val="50000"/>
              <a:alpha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 smtClean="0"/>
              <a:t>                    ФБУЗ </a:t>
            </a:r>
            <a:r>
              <a:rPr lang="ru-RU" sz="1100" b="1" i="1" dirty="0"/>
              <a:t>«Центр гигиены и эпидемиологии в Республике </a:t>
            </a:r>
            <a:r>
              <a:rPr lang="ru-RU" sz="1100" b="1" i="1" dirty="0" smtClean="0"/>
              <a:t> Адыгея»</a:t>
            </a: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10">
      <a:dk1>
        <a:srgbClr val="003300"/>
      </a:dk1>
      <a:lt1>
        <a:srgbClr val="FFFFFF"/>
      </a:lt1>
      <a:dk2>
        <a:srgbClr val="6D963C"/>
      </a:dk2>
      <a:lt2>
        <a:srgbClr val="CCFF99"/>
      </a:lt2>
      <a:accent1>
        <a:srgbClr val="33CC33"/>
      </a:accent1>
      <a:accent2>
        <a:srgbClr val="46562A"/>
      </a:accent2>
      <a:accent3>
        <a:srgbClr val="BAC9AF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00"/>
        </a:dk1>
        <a:lt1>
          <a:srgbClr val="FFFFFF"/>
        </a:lt1>
        <a:dk2>
          <a:srgbClr val="99FF99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CAFFCA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3300"/>
        </a:dk1>
        <a:lt1>
          <a:srgbClr val="FFFFFF"/>
        </a:lt1>
        <a:dk2>
          <a:srgbClr val="6D963C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AC9AF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екстура">
  <a:themeElements>
    <a:clrScheme name="Текстура 10">
      <a:dk1>
        <a:srgbClr val="003300"/>
      </a:dk1>
      <a:lt1>
        <a:srgbClr val="FFFFFF"/>
      </a:lt1>
      <a:dk2>
        <a:srgbClr val="6D963C"/>
      </a:dk2>
      <a:lt2>
        <a:srgbClr val="CCFF99"/>
      </a:lt2>
      <a:accent1>
        <a:srgbClr val="33CC33"/>
      </a:accent1>
      <a:accent2>
        <a:srgbClr val="46562A"/>
      </a:accent2>
      <a:accent3>
        <a:srgbClr val="BAC9AF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00"/>
        </a:dk1>
        <a:lt1>
          <a:srgbClr val="FFFFFF"/>
        </a:lt1>
        <a:dk2>
          <a:srgbClr val="99FF99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CAFFCA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3300"/>
        </a:dk1>
        <a:lt1>
          <a:srgbClr val="FFFFFF"/>
        </a:lt1>
        <a:dk2>
          <a:srgbClr val="6D963C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AC9AF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Текстура">
  <a:themeElements>
    <a:clrScheme name="Текстура 10">
      <a:dk1>
        <a:srgbClr val="003300"/>
      </a:dk1>
      <a:lt1>
        <a:srgbClr val="FFFFFF"/>
      </a:lt1>
      <a:dk2>
        <a:srgbClr val="6D963C"/>
      </a:dk2>
      <a:lt2>
        <a:srgbClr val="CCFF99"/>
      </a:lt2>
      <a:accent1>
        <a:srgbClr val="33CC33"/>
      </a:accent1>
      <a:accent2>
        <a:srgbClr val="46562A"/>
      </a:accent2>
      <a:accent3>
        <a:srgbClr val="BAC9AF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00"/>
        </a:dk1>
        <a:lt1>
          <a:srgbClr val="FFFFFF"/>
        </a:lt1>
        <a:dk2>
          <a:srgbClr val="99FF99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CAFFCA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3300"/>
        </a:dk1>
        <a:lt1>
          <a:srgbClr val="FFFFFF"/>
        </a:lt1>
        <a:dk2>
          <a:srgbClr val="6D963C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AC9AF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Текстура">
  <a:themeElements>
    <a:clrScheme name="Текстура 10">
      <a:dk1>
        <a:srgbClr val="003300"/>
      </a:dk1>
      <a:lt1>
        <a:srgbClr val="FFFFFF"/>
      </a:lt1>
      <a:dk2>
        <a:srgbClr val="6D963C"/>
      </a:dk2>
      <a:lt2>
        <a:srgbClr val="CCFF99"/>
      </a:lt2>
      <a:accent1>
        <a:srgbClr val="33CC33"/>
      </a:accent1>
      <a:accent2>
        <a:srgbClr val="46562A"/>
      </a:accent2>
      <a:accent3>
        <a:srgbClr val="BAC9AF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00"/>
        </a:dk1>
        <a:lt1>
          <a:srgbClr val="FFFFFF"/>
        </a:lt1>
        <a:dk2>
          <a:srgbClr val="99FF99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CAFFCA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3300"/>
        </a:dk1>
        <a:lt1>
          <a:srgbClr val="FFFFFF"/>
        </a:lt1>
        <a:dk2>
          <a:srgbClr val="6D963C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AC9AF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Текстура">
  <a:themeElements>
    <a:clrScheme name="Текстура 10">
      <a:dk1>
        <a:srgbClr val="003300"/>
      </a:dk1>
      <a:lt1>
        <a:srgbClr val="FFFFFF"/>
      </a:lt1>
      <a:dk2>
        <a:srgbClr val="6D963C"/>
      </a:dk2>
      <a:lt2>
        <a:srgbClr val="CCFF99"/>
      </a:lt2>
      <a:accent1>
        <a:srgbClr val="33CC33"/>
      </a:accent1>
      <a:accent2>
        <a:srgbClr val="46562A"/>
      </a:accent2>
      <a:accent3>
        <a:srgbClr val="BAC9AF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00"/>
        </a:dk1>
        <a:lt1>
          <a:srgbClr val="FFFFFF"/>
        </a:lt1>
        <a:dk2>
          <a:srgbClr val="99FF99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CAFFCA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3300"/>
        </a:dk1>
        <a:lt1>
          <a:srgbClr val="FFFFFF"/>
        </a:lt1>
        <a:dk2>
          <a:srgbClr val="6D963C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AC9AF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2729</TotalTime>
  <Words>2294</Words>
  <Application>Microsoft Office PowerPoint</Application>
  <PresentationFormat>Произвольный</PresentationFormat>
  <Paragraphs>548</Paragraphs>
  <Slides>29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Текстура</vt:lpstr>
      <vt:lpstr>3_Оформление по умолчанию</vt:lpstr>
      <vt:lpstr>1_Оформление по умолчанию</vt:lpstr>
      <vt:lpstr>2_Оформление по умолчанию</vt:lpstr>
      <vt:lpstr>4_Оформление по умолчанию</vt:lpstr>
      <vt:lpstr>1_Тема Office</vt:lpstr>
      <vt:lpstr>3_Тема Office</vt:lpstr>
      <vt:lpstr>4_Тема Office</vt:lpstr>
      <vt:lpstr>5_Тема Office</vt:lpstr>
      <vt:lpstr>1_Текстура</vt:lpstr>
      <vt:lpstr>2_Текстура</vt:lpstr>
      <vt:lpstr>5_Оформление по умолчанию</vt:lpstr>
      <vt:lpstr>3_Текстура</vt:lpstr>
      <vt:lpstr>4_Текстура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Реализация мероприятий плана деятельности Роспотребнадзора по исполнению указов Президента Российской Федерации  № 596-606 от 7 мая 2012 года</vt:lpstr>
      <vt:lpstr>Слайд 26</vt:lpstr>
      <vt:lpstr>Слайд 27</vt:lpstr>
      <vt:lpstr>Слайд 28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sgm_prog</dc:creator>
  <cp:lastModifiedBy>Анастасия Крайнова</cp:lastModifiedBy>
  <cp:revision>403</cp:revision>
  <cp:lastPrinted>2016-02-25T07:43:52Z</cp:lastPrinted>
  <dcterms:created xsi:type="dcterms:W3CDTF">2012-04-16T04:47:52Z</dcterms:created>
  <dcterms:modified xsi:type="dcterms:W3CDTF">2016-02-25T15:01:00Z</dcterms:modified>
</cp:coreProperties>
</file>